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notesSlides/notesSlide3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580" r:id="rId2"/>
    <p:sldId id="375" r:id="rId3"/>
    <p:sldId id="582" r:id="rId4"/>
    <p:sldId id="607" r:id="rId5"/>
    <p:sldId id="620" r:id="rId6"/>
    <p:sldId id="619" r:id="rId7"/>
    <p:sldId id="613" r:id="rId8"/>
    <p:sldId id="589" r:id="rId9"/>
    <p:sldId id="608" r:id="rId10"/>
    <p:sldId id="621" r:id="rId11"/>
    <p:sldId id="622" r:id="rId12"/>
    <p:sldId id="609" r:id="rId13"/>
    <p:sldId id="610" r:id="rId14"/>
    <p:sldId id="623" r:id="rId15"/>
    <p:sldId id="611" r:id="rId16"/>
    <p:sldId id="624" r:id="rId17"/>
    <p:sldId id="632" r:id="rId18"/>
    <p:sldId id="612" r:id="rId19"/>
    <p:sldId id="627" r:id="rId20"/>
    <p:sldId id="643" r:id="rId21"/>
    <p:sldId id="630" r:id="rId22"/>
    <p:sldId id="631" r:id="rId23"/>
    <p:sldId id="603" r:id="rId24"/>
    <p:sldId id="628" r:id="rId25"/>
    <p:sldId id="629" r:id="rId26"/>
    <p:sldId id="639" r:id="rId27"/>
    <p:sldId id="640" r:id="rId28"/>
    <p:sldId id="605" r:id="rId29"/>
    <p:sldId id="588" r:id="rId30"/>
    <p:sldId id="599" r:id="rId31"/>
    <p:sldId id="600" r:id="rId32"/>
    <p:sldId id="601" r:id="rId33"/>
    <p:sldId id="602" r:id="rId34"/>
    <p:sldId id="644" r:id="rId35"/>
    <p:sldId id="594" r:id="rId36"/>
    <p:sldId id="596" r:id="rId37"/>
    <p:sldId id="616" r:id="rId38"/>
    <p:sldId id="617" r:id="rId39"/>
    <p:sldId id="615" r:id="rId40"/>
    <p:sldId id="637" r:id="rId41"/>
    <p:sldId id="592" r:id="rId42"/>
    <p:sldId id="641" r:id="rId43"/>
    <p:sldId id="642" r:id="rId44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Main" id="{3080580F-A111-483F-B8E7-5403D97247BF}">
          <p14:sldIdLst>
            <p14:sldId id="580"/>
            <p14:sldId id="375"/>
            <p14:sldId id="582"/>
            <p14:sldId id="607"/>
            <p14:sldId id="620"/>
            <p14:sldId id="619"/>
            <p14:sldId id="613"/>
            <p14:sldId id="589"/>
            <p14:sldId id="608"/>
            <p14:sldId id="621"/>
            <p14:sldId id="622"/>
            <p14:sldId id="609"/>
            <p14:sldId id="610"/>
            <p14:sldId id="623"/>
            <p14:sldId id="611"/>
            <p14:sldId id="624"/>
            <p14:sldId id="632"/>
            <p14:sldId id="612"/>
            <p14:sldId id="627"/>
            <p14:sldId id="643"/>
            <p14:sldId id="630"/>
            <p14:sldId id="631"/>
            <p14:sldId id="603"/>
            <p14:sldId id="628"/>
            <p14:sldId id="629"/>
            <p14:sldId id="639"/>
            <p14:sldId id="640"/>
            <p14:sldId id="605"/>
            <p14:sldId id="588"/>
            <p14:sldId id="599"/>
            <p14:sldId id="600"/>
            <p14:sldId id="601"/>
            <p14:sldId id="602"/>
            <p14:sldId id="594"/>
            <p14:sldId id="596"/>
            <p14:sldId id="616"/>
            <p14:sldId id="617"/>
            <p14:sldId id="615"/>
            <p14:sldId id="633"/>
            <p14:sldId id="637"/>
            <p14:sldId id="592"/>
            <p14:sldId id="641"/>
            <p14:sldId id="64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2F2F2"/>
    <a:srgbClr val="FFFFFF"/>
    <a:srgbClr val="4E4D5E"/>
    <a:srgbClr val="DA5054"/>
    <a:srgbClr val="46AAC5"/>
    <a:srgbClr val="1D1D1B"/>
    <a:srgbClr val="FFE48F"/>
    <a:srgbClr val="ABAABA"/>
    <a:srgbClr val="DE2933"/>
    <a:srgbClr val="ECECE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84983" autoAdjust="0"/>
  </p:normalViewPr>
  <p:slideViewPr>
    <p:cSldViewPr>
      <p:cViewPr varScale="1">
        <p:scale>
          <a:sx n="74" d="100"/>
          <a:sy n="74" d="100"/>
        </p:scale>
        <p:origin x="-102" y="-52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jpeg>
</file>

<file path=ppt/media/image43.png>
</file>

<file path=ppt/media/image4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A23F8-1023-44DB-94FA-324FF4C25C44}" type="datetimeFigureOut">
              <a:rPr lang="ko-KR" altLang="en-US" smtClean="0"/>
              <a:pPr/>
              <a:t>2020-01-06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AB3-0D09-4229-8046-2E50F36D284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805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52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99860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9993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17222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93550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0144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0915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39546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805250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12486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798772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32461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451880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49972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583811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70510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896162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86588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리스폰</a:t>
            </a:r>
            <a:r>
              <a:rPr lang="ko-KR" altLang="en-US" dirty="0"/>
              <a:t> 지역</a:t>
            </a:r>
            <a:r>
              <a:rPr lang="en-US" altLang="ko-KR" dirty="0"/>
              <a:t>1</a:t>
            </a:r>
            <a:r>
              <a:rPr lang="ko-KR" altLang="en-US" dirty="0"/>
              <a:t>에서 리스폰되는 병사들은 </a:t>
            </a:r>
            <a:r>
              <a:rPr lang="ko-KR" altLang="en-US" dirty="0" err="1"/>
              <a:t>리스폰지역</a:t>
            </a:r>
            <a:r>
              <a:rPr lang="en-US" altLang="ko-KR" dirty="0"/>
              <a:t>4</a:t>
            </a:r>
            <a:r>
              <a:rPr lang="en-US" altLang="ko-KR" baseline="0" dirty="0"/>
              <a:t> </a:t>
            </a:r>
            <a:r>
              <a:rPr lang="ko-KR" altLang="en-US" baseline="0" dirty="0"/>
              <a:t>에서 생성되는 탱크의 생성시간에 임박하면 건물 뒤</a:t>
            </a:r>
            <a:r>
              <a:rPr lang="en-US" altLang="ko-KR" baseline="0" dirty="0"/>
              <a:t>, </a:t>
            </a:r>
            <a:r>
              <a:rPr lang="ko-KR" altLang="en-US" baseline="0" dirty="0"/>
              <a:t>엄폐물 뒤에 숨어 대기하다 전차가 생성되면 공격합니다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이외의 시간에는 최단거리로 공격을 진행합니다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 err="1"/>
              <a:t>리스폰지역</a:t>
            </a:r>
            <a:r>
              <a:rPr lang="en-US" altLang="ko-KR" baseline="0" dirty="0"/>
              <a:t>2</a:t>
            </a:r>
            <a:r>
              <a:rPr lang="ko-KR" altLang="en-US" baseline="0" dirty="0"/>
              <a:t>의 생성된 병사는 각 엄폐물로 쓰여져있는 부분으로가 엄폐물을 형성합니다 해당 엄폐물은 파괴 가능하며 체력은 </a:t>
            </a:r>
            <a:r>
              <a:rPr lang="en-US" altLang="ko-KR" baseline="0" dirty="0"/>
              <a:t>50</a:t>
            </a:r>
            <a:r>
              <a:rPr lang="ko-KR" altLang="en-US" baseline="0" dirty="0"/>
              <a:t>입니다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r>
              <a:rPr lang="ko-KR" altLang="en-US" baseline="0" dirty="0" err="1"/>
              <a:t>리스폰</a:t>
            </a:r>
            <a:r>
              <a:rPr lang="ko-KR" altLang="en-US" baseline="0" dirty="0"/>
              <a:t> 지역 </a:t>
            </a:r>
            <a:r>
              <a:rPr lang="en-US" altLang="ko-KR" baseline="0" dirty="0"/>
              <a:t>3</a:t>
            </a:r>
            <a:r>
              <a:rPr lang="ko-KR" altLang="en-US" baseline="0" dirty="0"/>
              <a:t>에서 생성된 병사들은 탱크의 시선에따라 움직임이 달라집니다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아군탱크의 포신이 공격지점 </a:t>
            </a:r>
            <a:r>
              <a:rPr lang="en-US" altLang="ko-KR" baseline="0" dirty="0"/>
              <a:t>2</a:t>
            </a:r>
            <a:r>
              <a:rPr lang="ko-KR" altLang="en-US" baseline="0" dirty="0"/>
              <a:t>쪽을 </a:t>
            </a:r>
            <a:r>
              <a:rPr lang="ko-KR" altLang="en-US" baseline="0" dirty="0" err="1"/>
              <a:t>바라보고있다면</a:t>
            </a:r>
            <a:r>
              <a:rPr lang="ko-KR" altLang="en-US" baseline="0" dirty="0"/>
              <a:t> 공격지점</a:t>
            </a:r>
            <a:r>
              <a:rPr lang="en-US" altLang="ko-KR" baseline="0" dirty="0"/>
              <a:t>1</a:t>
            </a:r>
            <a:r>
              <a:rPr lang="ko-KR" altLang="en-US" baseline="0" dirty="0"/>
              <a:t>쪽을 향해 돌격을 하고</a:t>
            </a:r>
            <a:endParaRPr lang="en-US" altLang="ko-KR" baseline="0" dirty="0"/>
          </a:p>
          <a:p>
            <a:r>
              <a:rPr lang="ko-KR" altLang="en-US" dirty="0"/>
              <a:t>공격지점</a:t>
            </a:r>
            <a:r>
              <a:rPr lang="en-US" altLang="ko-KR" dirty="0"/>
              <a:t>1</a:t>
            </a:r>
            <a:r>
              <a:rPr lang="ko-KR" altLang="en-US" dirty="0"/>
              <a:t>쪽을 바라본다면  공격지점 </a:t>
            </a:r>
            <a:r>
              <a:rPr lang="en-US" altLang="ko-KR" dirty="0"/>
              <a:t>2</a:t>
            </a:r>
            <a:r>
              <a:rPr lang="ko-KR" altLang="en-US" dirty="0"/>
              <a:t>를 향해 </a:t>
            </a:r>
            <a:r>
              <a:rPr lang="ko-KR" altLang="en-US" dirty="0" err="1"/>
              <a:t>돌격을합니다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리스폰</a:t>
            </a:r>
            <a:r>
              <a:rPr lang="ko-KR" altLang="en-US" dirty="0"/>
              <a:t> 지역</a:t>
            </a:r>
            <a:r>
              <a:rPr lang="en-US" altLang="ko-KR" dirty="0"/>
              <a:t>4</a:t>
            </a:r>
            <a:r>
              <a:rPr lang="ko-KR" altLang="en-US" dirty="0"/>
              <a:t>에서는 탱크가 리스폰됩니다</a:t>
            </a:r>
            <a:r>
              <a:rPr lang="en-US" altLang="ko-KR" dirty="0"/>
              <a:t>. </a:t>
            </a:r>
            <a:r>
              <a:rPr lang="ko-KR" altLang="en-US" dirty="0" err="1"/>
              <a:t>시간에따라</a:t>
            </a:r>
            <a:r>
              <a:rPr lang="ko-KR" altLang="en-US" dirty="0"/>
              <a:t> </a:t>
            </a:r>
            <a:r>
              <a:rPr lang="en-US" altLang="ko-KR" dirty="0"/>
              <a:t>LV 1</a:t>
            </a:r>
            <a:r>
              <a:rPr lang="ko-KR" altLang="en-US" dirty="0"/>
              <a:t>과 </a:t>
            </a:r>
            <a:r>
              <a:rPr lang="en-US" altLang="ko-KR" dirty="0"/>
              <a:t>LV2</a:t>
            </a:r>
            <a:r>
              <a:rPr lang="ko-KR" altLang="en-US" dirty="0"/>
              <a:t>가 순차적으로 생성됩니다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429287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93265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47037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00585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583825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544448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4659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243042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9843284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253388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0635238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644378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196851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644378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90117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269172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901178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773899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63998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74817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4365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13940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49326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3759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2280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776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4190E9D-60B0-4E12-89F1-BFD464F00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632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C51BF82A-A657-48CC-B56B-8C339749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504" y="6525344"/>
            <a:ext cx="416496" cy="287758"/>
          </a:xfrm>
        </p:spPr>
        <p:txBody>
          <a:bodyPr/>
          <a:lstStyle>
            <a:lvl1pPr>
              <a:defRPr b="1"/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DF1E8A90-373E-4095-A817-705F5CD9AAE7}"/>
              </a:ext>
            </a:extLst>
          </p:cNvPr>
          <p:cNvGrpSpPr/>
          <p:nvPr userDrawn="1"/>
        </p:nvGrpSpPr>
        <p:grpSpPr>
          <a:xfrm>
            <a:off x="200024" y="2132856"/>
            <a:ext cx="9610724" cy="4536231"/>
            <a:chOff x="302539" y="2132856"/>
            <a:chExt cx="9403435" cy="4536231"/>
          </a:xfrm>
        </p:grpSpPr>
        <p:sp>
          <p:nvSpPr>
            <p:cNvPr id="4" name="Oval 23">
              <a:extLst>
                <a:ext uri="{FF2B5EF4-FFF2-40B4-BE49-F238E27FC236}">
                  <a16:creationId xmlns:a16="http://schemas.microsoft.com/office/drawing/2014/main" xmlns="" id="{D89A30DF-5BFF-46F3-B206-098D2C8470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539" y="2132856"/>
              <a:ext cx="9403435" cy="4536231"/>
            </a:xfrm>
            <a:prstGeom prst="rect">
              <a:avLst/>
            </a:prstGeom>
            <a:gradFill>
              <a:gsLst>
                <a:gs pos="0">
                  <a:schemeClr val="bg1">
                    <a:lumMod val="87000"/>
                    <a:lumOff val="13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175">
              <a:noFill/>
            </a:ln>
            <a:effectLst>
              <a:outerShdw blurRad="241300" dist="254000" dir="2700000" algn="tl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14000"/>
                </a:lnSpc>
              </a:pP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xmlns="" id="{05E20572-627A-41BC-B8A8-4F4A681665EB}"/>
                </a:ext>
              </a:extLst>
            </p:cNvPr>
            <p:cNvSpPr/>
            <p:nvPr userDrawn="1"/>
          </p:nvSpPr>
          <p:spPr>
            <a:xfrm>
              <a:off x="312674" y="2132856"/>
              <a:ext cx="3082469" cy="4523524"/>
            </a:xfrm>
            <a:prstGeom prst="roundRect">
              <a:avLst>
                <a:gd name="adj" fmla="val 759"/>
              </a:avLst>
            </a:pr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>
              <a:outerShdw blurRad="241300" dist="254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4000"/>
                </a:lnSpc>
              </a:pP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48E2BAC0-3262-41BA-B534-CEF81EF3C1A1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886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xmlns="" id="{79193FD6-AFBB-46EF-A2C0-F1CE18B8C5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880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51627133-8902-4F24-8CC3-F18D4EAAB698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01680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188914"/>
            <a:ext cx="8915400" cy="36036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3429000"/>
            <a:ext cx="8915400" cy="269716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89504" y="6570242"/>
            <a:ext cx="416496" cy="28775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900" spc="-6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866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000" b="1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8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  <p15:guide id="3" pos="126" userDrawn="1">
          <p15:clr>
            <a:srgbClr val="F26B43"/>
          </p15:clr>
        </p15:guide>
        <p15:guide id="4" pos="6114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3.png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80AAEFC3-4A07-4F7F-9269-7945A3A91AC7}"/>
              </a:ext>
            </a:extLst>
          </p:cNvPr>
          <p:cNvSpPr/>
          <p:nvPr/>
        </p:nvSpPr>
        <p:spPr>
          <a:xfrm>
            <a:off x="200026" y="188913"/>
            <a:ext cx="95059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xmlns="" id="{C71873ED-3609-41EC-935D-DF10A200BAAE}"/>
              </a:ext>
            </a:extLst>
          </p:cNvPr>
          <p:cNvCxnSpPr>
            <a:cxnSpLocks/>
          </p:cNvCxnSpPr>
          <p:nvPr/>
        </p:nvCxnSpPr>
        <p:spPr>
          <a:xfrm flipH="1">
            <a:off x="1618348" y="188913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1440D304-6D8C-4BDE-B786-B22F4E5AB803}"/>
              </a:ext>
            </a:extLst>
          </p:cNvPr>
          <p:cNvSpPr/>
          <p:nvPr/>
        </p:nvSpPr>
        <p:spPr>
          <a:xfrm>
            <a:off x="2578101" y="1118053"/>
            <a:ext cx="4749800" cy="4621894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 Box 10">
            <a:extLst>
              <a:ext uri="{FF2B5EF4-FFF2-40B4-BE49-F238E27FC236}">
                <a16:creationId xmlns:a16="http://schemas.microsoft.com/office/drawing/2014/main" xmlns="" id="{05564E98-6ACD-45B4-8DCF-25D0FB3CB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176" y="5697770"/>
            <a:ext cx="790719" cy="359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12. 2019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xmlns="" id="{936A3360-DA80-4DBD-A1C2-F417FCC00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99" y="2777885"/>
            <a:ext cx="418694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2020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종합 설계 기획 발표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r>
              <a:rPr lang="en-US" altLang="ko-KR" sz="5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FURY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16FB9710-2ADD-4416-98AF-C12F0204881E}"/>
              </a:ext>
            </a:extLst>
          </p:cNvPr>
          <p:cNvSpPr/>
          <p:nvPr/>
        </p:nvSpPr>
        <p:spPr>
          <a:xfrm>
            <a:off x="3114018" y="4479441"/>
            <a:ext cx="134368" cy="13436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5A7A3C47-0D7E-4EA7-8AC6-71524F8EB560}"/>
              </a:ext>
            </a:extLst>
          </p:cNvPr>
          <p:cNvSpPr/>
          <p:nvPr/>
        </p:nvSpPr>
        <p:spPr>
          <a:xfrm>
            <a:off x="7094206" y="5506256"/>
            <a:ext cx="233689" cy="23368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xmlns="" id="{67891F9A-0B76-49BD-997F-12435C78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958" y="1916833"/>
            <a:ext cx="1833488" cy="513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2014182015 </a:t>
            </a:r>
            <a:r>
              <a:rPr lang="ko-KR" altLang="en-US" sz="105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박두환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2014182008 </a:t>
            </a:r>
            <a:r>
              <a:rPr lang="ko-KR" altLang="en-US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김동엽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2015182016 </a:t>
            </a:r>
            <a:r>
              <a:rPr lang="ko-KR" altLang="en-US" sz="105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손채영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28F53C3A-CAC6-4B3B-9576-7DD23C9ABD59}"/>
              </a:ext>
            </a:extLst>
          </p:cNvPr>
          <p:cNvSpPr/>
          <p:nvPr/>
        </p:nvSpPr>
        <p:spPr>
          <a:xfrm>
            <a:off x="2568973" y="5877272"/>
            <a:ext cx="1584176" cy="697976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 Box 10">
            <a:extLst>
              <a:ext uri="{FF2B5EF4-FFF2-40B4-BE49-F238E27FC236}">
                <a16:creationId xmlns:a16="http://schemas.microsoft.com/office/drawing/2014/main" xmlns="" id="{002775C0-0877-4109-BEF9-83B4BDF25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2760" y="5739945"/>
            <a:ext cx="1152128" cy="2803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ko-KR" altLang="en-US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 지도 교수 서명란 </a:t>
            </a:r>
            <a:endParaRPr lang="en-US" altLang="ko-KR" sz="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AD20CE7D-B6DC-4CA9-8558-B7DD96C0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z="1200" smtClean="0">
                <a:latin typeface="Aharoni" panose="020B0604020202020204" pitchFamily="2" charset="-79"/>
                <a:cs typeface="Aharoni" panose="020B0604020202020204" pitchFamily="2" charset="-79"/>
              </a:rPr>
              <a:pPr/>
              <a:t>1</a:t>
            </a:fld>
            <a:endParaRPr lang="ko-KR" altLang="en-US" sz="1200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4646439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9251" y="2261420"/>
            <a:ext cx="2664296" cy="3577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규격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xmlns="" id="{5B8E1A73-E84C-4126-80E3-B793A06A6B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216106732"/>
              </p:ext>
            </p:extLst>
          </p:nvPr>
        </p:nvGraphicFramePr>
        <p:xfrm>
          <a:off x="4675560" y="1762825"/>
          <a:ext cx="4670152" cy="470024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335076">
                  <a:extLst>
                    <a:ext uri="{9D8B030D-6E8A-4147-A177-3AD203B41FA5}">
                      <a16:colId xmlns:a16="http://schemas.microsoft.com/office/drawing/2014/main" xmlns="" val="642113645"/>
                    </a:ext>
                  </a:extLst>
                </a:gridCol>
                <a:gridCol w="2335076">
                  <a:extLst>
                    <a:ext uri="{9D8B030D-6E8A-4147-A177-3AD203B41FA5}">
                      <a16:colId xmlns:a16="http://schemas.microsoft.com/office/drawing/2014/main" xmlns="" val="2259742502"/>
                    </a:ext>
                  </a:extLst>
                </a:gridCol>
              </a:tblGrid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규격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설정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3153842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180cm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98749662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앉은 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85cm (+-5)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5589743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캐릭터 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가로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40cm, 30cm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3293237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이동 속도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걷기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3.5km/h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달리기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18km/h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2634495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보폭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80cm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26636822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시야 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120 FOV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816515775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HP</a:t>
                      </a:r>
                      <a:endParaRPr lang="ko-KR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84190345"/>
                  </a:ext>
                </a:extLst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83018" y="2204864"/>
            <a:ext cx="2496761" cy="345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05758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9329D854-3994-4776-9251-033BF1D8067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71775" y="2830918"/>
            <a:ext cx="1666503" cy="1666503"/>
          </a:xfrm>
          <a:prstGeom prst="rect">
            <a:avLst/>
          </a:prstGeom>
        </p:spPr>
      </p:pic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xmlns="" id="{061A50EA-2429-4BB0-8ABC-21A792337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05072439"/>
              </p:ext>
            </p:extLst>
          </p:nvPr>
        </p:nvGraphicFramePr>
        <p:xfrm>
          <a:off x="3179116" y="1811042"/>
          <a:ext cx="6310388" cy="41476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28611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5081777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4988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12300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탱크 위로 올라가서 주변 상황 파악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몰려오는 적을 향해 개인 권총을 발사하여 저지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다른 팀원과 소통을 통해 적의 위치를 알림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86102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오른쪽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A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총기 발사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오른쪽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B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위쪽 스냅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재장전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왼쪽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상체 숙이기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00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총알 장전 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7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권총 발사 쿨 타임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0.3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재장전 시간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49A43C88-2443-4DF5-B38F-54E144FC9D84}"/>
              </a:ext>
            </a:extLst>
          </p:cNvPr>
          <p:cNvSpPr/>
          <p:nvPr/>
        </p:nvSpPr>
        <p:spPr>
          <a:xfrm>
            <a:off x="-2075395" y="4659518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CA0508FF-F478-42AC-8F2D-573DE8AF85F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01608" y="4363139"/>
            <a:ext cx="984276" cy="6632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DE7B8D3-1857-4269-9B9D-A8E6AFFB1536}"/>
              </a:ext>
            </a:extLst>
          </p:cNvPr>
          <p:cNvSpPr txBox="1"/>
          <p:nvPr/>
        </p:nvSpPr>
        <p:spPr>
          <a:xfrm>
            <a:off x="4450324" y="4897587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151286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488" y="6072206"/>
            <a:ext cx="32601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관측병</a:t>
            </a:r>
            <a:r>
              <a:rPr lang="ko-KR" altLang="en-US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플레이 컨셉 및 시야</a:t>
            </a:r>
            <a:endParaRPr lang="en-US" altLang="ko-KR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3074" name="Picture 2" descr="C:\Users\uswr\Desktop\근현대사과제\KakaoTalk_20200103_23374561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596" y="1571612"/>
            <a:ext cx="8358246" cy="43534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33224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13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147249" y="4642626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377C754-083D-4B5C-B2A9-B63E0F60A4EC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F5B1B4F9-4F08-4B8B-BCFD-C144FC1DE78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55854" y="3121848"/>
            <a:ext cx="1520778" cy="152077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474C2798-ED45-42A6-AFB5-414DAE6C9A7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294" y="3381512"/>
            <a:ext cx="1001450" cy="1001450"/>
          </a:xfrm>
          <a:prstGeom prst="rect">
            <a:avLst/>
          </a:prstGeom>
        </p:spPr>
      </p:pic>
      <p:graphicFrame>
        <p:nvGraphicFramePr>
          <p:cNvPr id="20" name="표 3">
            <a:extLst>
              <a:ext uri="{FF2B5EF4-FFF2-40B4-BE49-F238E27FC236}">
                <a16:creationId xmlns:a16="http://schemas.microsoft.com/office/drawing/2014/main" xmlns="" id="{AB28B0D8-16EE-4C89-AF1C-1473A0340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58921491"/>
              </p:ext>
            </p:extLst>
          </p:nvPr>
        </p:nvGraphicFramePr>
        <p:xfrm>
          <a:off x="3349308" y="2111090"/>
          <a:ext cx="6200838" cy="37692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6751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포신을 조정하여 발사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포격 모드 돌입 시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) </a:t>
                      </a:r>
                      <a:r>
                        <a:rPr lang="ko-KR" altLang="en-US" sz="1600" dirty="0" err="1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스코프를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통한 제한적 시야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80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도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13487706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리프트 상하좌우 이동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포신 방향 전환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리프트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A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동시 입력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 발사 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8751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최대 포탄 장전 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4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발사 쿨 타임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xmlns="" id="{B162E061-8883-4B36-ABC9-DB41CCC2235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617988" y="4637938"/>
            <a:ext cx="984276" cy="6632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3378CF3-E9A1-45DB-87AF-888DCA9C1C98}"/>
              </a:ext>
            </a:extLst>
          </p:cNvPr>
          <p:cNvSpPr txBox="1"/>
          <p:nvPr/>
        </p:nvSpPr>
        <p:spPr>
          <a:xfrm>
            <a:off x="4566704" y="5172386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792096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14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포병 시야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026" name="Picture 2" descr="C:\Users\uswr\Desktop\근현대사과제\KakaoTalk_20200103_23375786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8158" y="1571612"/>
            <a:ext cx="8358246" cy="45264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51592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15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212021" y="4246393"/>
            <a:ext cx="7560841" cy="1101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9AB8224-08D8-4153-A14E-6EF0C8D48E5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B229AA0B-37B1-4E23-941C-67738CD598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-1" b="2697"/>
          <a:stretch/>
        </p:blipFill>
        <p:spPr>
          <a:xfrm>
            <a:off x="1438803" y="2997225"/>
            <a:ext cx="2199397" cy="1106028"/>
          </a:xfrm>
          <a:prstGeom prst="rect">
            <a:avLst/>
          </a:prstGeom>
        </p:spPr>
      </p:pic>
      <p:pic>
        <p:nvPicPr>
          <p:cNvPr id="4" name="그림 3" descr="나이프이(가) 표시된 사진&#10;&#10;자동 생성된 설명">
            <a:extLst>
              <a:ext uri="{FF2B5EF4-FFF2-40B4-BE49-F238E27FC236}">
                <a16:creationId xmlns:a16="http://schemas.microsoft.com/office/drawing/2014/main" xmlns="" id="{45FE8450-B41C-40F5-808B-CF171EA352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3045" y="2963807"/>
            <a:ext cx="1214650" cy="1161839"/>
          </a:xfrm>
          <a:prstGeom prst="rect">
            <a:avLst/>
          </a:prstGeom>
        </p:spPr>
      </p:pic>
      <p:graphicFrame>
        <p:nvGraphicFramePr>
          <p:cNvPr id="19" name="표 3">
            <a:extLst>
              <a:ext uri="{FF2B5EF4-FFF2-40B4-BE49-F238E27FC236}">
                <a16:creationId xmlns:a16="http://schemas.microsoft.com/office/drawing/2014/main" xmlns="" id="{3CE5C2C6-0C59-4102-AA43-42F3CB739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91404334"/>
              </p:ext>
            </p:extLst>
          </p:nvPr>
        </p:nvGraphicFramePr>
        <p:xfrm>
          <a:off x="3349308" y="2111090"/>
          <a:ext cx="6200838" cy="413883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514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보급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양쪽 리프트의 레이저 포인터를 포탄 오브젝트에 댄 후 양손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들기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그립 해제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내려 놓기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지점에서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)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양손 그립 해제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장전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52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 간의 행동 불능 상태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시 제시된 모션을 취하지 못 하면 장전 속도에 페널티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평소 속도의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60%)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를 얻음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Ex. </a:t>
                      </a:r>
                      <a:r>
                        <a:rPr lang="ko-KR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↑←↓→← </a:t>
                      </a: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 안에 입력</a:t>
                      </a: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!</a:t>
                      </a:r>
                      <a:endParaRPr lang="ko-KR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4C9E9DF0-E047-49C5-B5B2-DC0187B1FFA8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53193" y="3914764"/>
            <a:ext cx="984276" cy="6632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F9277C1-CEF1-4C8E-8664-FC1AAE9D2C26}"/>
              </a:ext>
            </a:extLst>
          </p:cNvPr>
          <p:cNvSpPr txBox="1"/>
          <p:nvPr/>
        </p:nvSpPr>
        <p:spPr>
          <a:xfrm>
            <a:off x="4101909" y="4449212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2090481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16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탄약병</a:t>
            </a:r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플레이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050" name="Picture 2" descr="C:\Users\uswr\Desktop\근현대사과제\KakaoTalk_20200103_23385908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8158" y="1571612"/>
            <a:ext cx="8596338" cy="44070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182571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3"/>
            <a:ext cx="9073008" cy="48740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17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217567"/>
            <a:ext cx="388843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탄약병이 장전할 때 제시되는 모션 예시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5" name="그림 4" descr="앉아있는, 검은색, 테이블, 남자이(가) 표시된 사진&#10;&#10;자동 생성된 설명">
            <a:extLst>
              <a:ext uri="{FF2B5EF4-FFF2-40B4-BE49-F238E27FC236}">
                <a16:creationId xmlns:a16="http://schemas.microsoft.com/office/drawing/2014/main" xmlns="" id="{3B9C79A9-1B80-400C-97E6-3873AC4B66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40153" y="1549405"/>
            <a:ext cx="8208912" cy="45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57669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18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212021" y="4399079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정비병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C25B361-8837-463E-A267-E9AA49ED0F5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83454F89-4AEF-4C00-8C2E-8D0D7492134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5962" y="2943256"/>
            <a:ext cx="1244874" cy="1244874"/>
          </a:xfrm>
          <a:prstGeom prst="rect">
            <a:avLst/>
          </a:prstGeom>
        </p:spPr>
      </p:pic>
      <p:graphicFrame>
        <p:nvGraphicFramePr>
          <p:cNvPr id="14" name="표 3">
            <a:extLst>
              <a:ext uri="{FF2B5EF4-FFF2-40B4-BE49-F238E27FC236}">
                <a16:creationId xmlns:a16="http://schemas.microsoft.com/office/drawing/2014/main" xmlns="" id="{EAA84145-D95E-4077-ACAA-12954CF19A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261450"/>
              </p:ext>
            </p:extLst>
          </p:nvPr>
        </p:nvGraphicFramePr>
        <p:xfrm>
          <a:off x="3310494" y="1860125"/>
          <a:ext cx="6200838" cy="345380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514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엔진 수리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해머 손잡이에 양쪽 리프트의 레이저 포인터를 댄 후 양손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해머 쥐기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리프트 상하 스냅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정비 게이지 높이기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52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28~32 km/h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의 스냅 속도로 휘두르지 않으면 수리 실패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수리 하는 동안 이동 불가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A8A5C948-E761-4611-8F24-FD314B66F41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086012" y="3379161"/>
            <a:ext cx="984276" cy="6632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3F40BF8-DBA2-4EE6-A222-E14DFF0755B6}"/>
              </a:ext>
            </a:extLst>
          </p:cNvPr>
          <p:cNvSpPr txBox="1"/>
          <p:nvPr/>
        </p:nvSpPr>
        <p:spPr>
          <a:xfrm>
            <a:off x="4034728" y="391360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3571771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플레이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2A2F7CF6-80A1-4CAF-BF65-56DAB8C8742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04528" y="1574294"/>
            <a:ext cx="8424936" cy="452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06222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CBFFF5BA-D01B-42BF-8E1F-93199682B32B}"/>
              </a:ext>
            </a:extLst>
          </p:cNvPr>
          <p:cNvSpPr/>
          <p:nvPr/>
        </p:nvSpPr>
        <p:spPr>
          <a:xfrm>
            <a:off x="200030" y="188912"/>
            <a:ext cx="9505942" cy="64801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13040" y="4576316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연구 목적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소개 및 특징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플레이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중점 연구 분야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xmlns="" id="{623068E9-1DD7-49D9-B804-29861B08E6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4593717"/>
            <a:ext cx="3672408" cy="55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4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CONTENTS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F192A93-1DFB-46AE-A79A-81290FFD1DC2}"/>
              </a:ext>
            </a:extLst>
          </p:cNvPr>
          <p:cNvSpPr/>
          <p:nvPr/>
        </p:nvSpPr>
        <p:spPr>
          <a:xfrm>
            <a:off x="7401272" y="4573460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환경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개인별 준비 현황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타 게임과의 비교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 분담 및 일정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0A3C2F86-8691-46D2-AF71-FE18F42B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9" name="그림 8" descr="창문, 테이블, 앉아있는, 보기이(가) 표시된 사진&#10;&#10;자동 생성된 설명">
            <a:extLst>
              <a:ext uri="{FF2B5EF4-FFF2-40B4-BE49-F238E27FC236}">
                <a16:creationId xmlns:a16="http://schemas.microsoft.com/office/drawing/2014/main" xmlns="" id="{000C0CD9-96C0-4FFA-B314-9FF5EB3A2F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616"/>
          <a:stretch/>
        </p:blipFill>
        <p:spPr>
          <a:xfrm>
            <a:off x="217506" y="163727"/>
            <a:ext cx="9416014" cy="41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04915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플레이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5" name="그림 4" descr="컴퓨터, 실내, 테이블, 키보드이(가) 표시된 사진&#10;&#10;자동 생성된 설명">
            <a:extLst>
              <a:ext uri="{FF2B5EF4-FFF2-40B4-BE49-F238E27FC236}">
                <a16:creationId xmlns:a16="http://schemas.microsoft.com/office/drawing/2014/main" xmlns="" id="{7B43FE6E-7D3A-4A5D-9268-2CBFB2C498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2519" y="1226564"/>
            <a:ext cx="8640960" cy="48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19113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53" y="2678007"/>
            <a:ext cx="3129434" cy="16315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6" name="그림 5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5EE6C2DD-DDAB-473D-BF1A-0673ED608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27" t="6105" r="1297" b="65492"/>
          <a:stretch/>
        </p:blipFill>
        <p:spPr>
          <a:xfrm>
            <a:off x="380269" y="2440533"/>
            <a:ext cx="2880320" cy="164973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8BAA176-F20A-444F-8FBC-00D17AE6E7BF}"/>
              </a:ext>
            </a:extLst>
          </p:cNvPr>
          <p:cNvSpPr/>
          <p:nvPr/>
        </p:nvSpPr>
        <p:spPr>
          <a:xfrm>
            <a:off x="-2094683" y="4716095"/>
            <a:ext cx="7830223" cy="7755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수송 차량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70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65A1406C-AD96-4C1D-B8A5-5E87CF38E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929" y="2682229"/>
            <a:ext cx="2847809" cy="16272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2700F942-42BE-4F90-B206-C42FA3290D33}"/>
              </a:ext>
            </a:extLst>
          </p:cNvPr>
          <p:cNvSpPr/>
          <p:nvPr/>
        </p:nvSpPr>
        <p:spPr>
          <a:xfrm>
            <a:off x="1037887" y="4708259"/>
            <a:ext cx="7830223" cy="111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전차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Lv1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120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xmlns="" id="{ACC6E127-E772-49B2-A0FF-D2B989A72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313" y="2671812"/>
            <a:ext cx="2951882" cy="16377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10" name="그림 9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1B99023C-BE79-4DD1-8DCB-52EC418601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012" t="62910" r="48546" b="7839"/>
          <a:stretch/>
        </p:blipFill>
        <p:spPr>
          <a:xfrm>
            <a:off x="3692860" y="2425134"/>
            <a:ext cx="2520280" cy="1631513"/>
          </a:xfrm>
          <a:prstGeom prst="rect">
            <a:avLst/>
          </a:prstGeom>
        </p:spPr>
      </p:pic>
      <p:pic>
        <p:nvPicPr>
          <p:cNvPr id="8" name="그림 7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38908630-2AA9-4309-BA8A-8E05E6CEAD5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629" t="5286" r="44475" b="64714"/>
          <a:stretch/>
        </p:blipFill>
        <p:spPr>
          <a:xfrm>
            <a:off x="6681324" y="2404254"/>
            <a:ext cx="2664296" cy="1673271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4098360" y="4705562"/>
            <a:ext cx="7830223" cy="111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전차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Lv2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200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</p:spTree>
    <p:extLst>
      <p:ext uri="{BB962C8B-B14F-4D97-AF65-F5344CB8AC3E}">
        <p14:creationId xmlns:p14="http://schemas.microsoft.com/office/powerpoint/2010/main" xmlns="" val="2975675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16" y="2428868"/>
            <a:ext cx="2643206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오브젝트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8BAA176-F20A-444F-8FBC-00D17AE6E7BF}"/>
              </a:ext>
            </a:extLst>
          </p:cNvPr>
          <p:cNvSpPr/>
          <p:nvPr/>
        </p:nvSpPr>
        <p:spPr>
          <a:xfrm>
            <a:off x="-2476552" y="5072074"/>
            <a:ext cx="7830223" cy="7755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권총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</a:t>
            </a:r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xmlns="" id="{ACC6E127-E772-49B2-A0FF-D2B989A72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678" y="2428868"/>
            <a:ext cx="2857520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1452538" y="5072074"/>
            <a:ext cx="7830223" cy="7755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  <p:pic>
        <p:nvPicPr>
          <p:cNvPr id="7" name="그림 6" descr="무기, 총이(가) 표시된 사진&#10;&#10;자동 생성된 설명">
            <a:extLst>
              <a:ext uri="{FF2B5EF4-FFF2-40B4-BE49-F238E27FC236}">
                <a16:creationId xmlns:a16="http://schemas.microsoft.com/office/drawing/2014/main" xmlns="" id="{AEACC71D-B9A2-44D8-AEED-7EF45E7BDB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968" y="2285992"/>
            <a:ext cx="2123760" cy="164307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0B9B8440-A874-4F9A-886B-C7831F144E46}"/>
              </a:ext>
            </a:extLst>
          </p:cNvPr>
          <p:cNvSpPr/>
          <p:nvPr/>
        </p:nvSpPr>
        <p:spPr>
          <a:xfrm>
            <a:off x="3944888" y="2214554"/>
            <a:ext cx="2212828" cy="17145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나이프이(가) 표시된 사진&#10;&#10;자동 생성된 설명">
            <a:extLst>
              <a:ext uri="{FF2B5EF4-FFF2-40B4-BE49-F238E27FC236}">
                <a16:creationId xmlns:a16="http://schemas.microsoft.com/office/drawing/2014/main" xmlns="" id="{DC5832D5-5C25-440F-A40F-26867F8126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81496" y="2364750"/>
            <a:ext cx="1503445" cy="1438078"/>
          </a:xfrm>
          <a:prstGeom prst="rect">
            <a:avLst/>
          </a:prstGeom>
        </p:spPr>
      </p:pic>
      <p:sp>
        <p:nvSpPr>
          <p:cNvPr id="19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3264" y="2428868"/>
            <a:ext cx="2643206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185249" y="2364750"/>
            <a:ext cx="2212828" cy="156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4310058" y="5143512"/>
            <a:ext cx="7830223" cy="797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지뢰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</p:spTree>
    <p:extLst>
      <p:ext uri="{BB962C8B-B14F-4D97-AF65-F5344CB8AC3E}">
        <p14:creationId xmlns:p14="http://schemas.microsoft.com/office/powerpoint/2010/main" xmlns="" val="281736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오브젝트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3728864" y="2595676"/>
            <a:ext cx="783022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70cm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8.5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HP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500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(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아군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)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23</a:t>
            </a:fld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1AD63712-D2BD-4D33-8717-56A684FFC969}"/>
              </a:ext>
            </a:extLst>
          </p:cNvPr>
          <p:cNvSpPr/>
          <p:nvPr/>
        </p:nvSpPr>
        <p:spPr>
          <a:xfrm>
            <a:off x="-121987" y="5531668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외부</a:t>
            </a: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그래픽 컨셉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098" name="Picture 2" descr="C:\Users\uswr\Desktop\근현대사과제\KakaoTalk_20200103_14183499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12029" y="2466514"/>
            <a:ext cx="4962193" cy="30003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75830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A7B8A51-4AAD-4585-9ABD-D18662DADF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809"/>
          <a:stretch/>
        </p:blipFill>
        <p:spPr>
          <a:xfrm>
            <a:off x="1208583" y="2364614"/>
            <a:ext cx="7586787" cy="394470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CFC039-98AB-49A2-A8FC-0B2EAA313EDA}"/>
              </a:ext>
            </a:extLst>
          </p:cNvPr>
          <p:cNvSpPr/>
          <p:nvPr/>
        </p:nvSpPr>
        <p:spPr>
          <a:xfrm>
            <a:off x="1149365" y="2268355"/>
            <a:ext cx="7830223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SIDE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View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– </a:t>
            </a: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배치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74910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25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CFC039-98AB-49A2-A8FC-0B2EAA313EDA}"/>
              </a:ext>
            </a:extLst>
          </p:cNvPr>
          <p:cNvSpPr/>
          <p:nvPr/>
        </p:nvSpPr>
        <p:spPr>
          <a:xfrm>
            <a:off x="1149365" y="2268355"/>
            <a:ext cx="7830223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TOP View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– </a:t>
            </a: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배치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93D1D92-167E-4298-8DD2-C13B2544BB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917" b="11437"/>
          <a:stretch/>
        </p:blipFill>
        <p:spPr>
          <a:xfrm>
            <a:off x="1039804" y="2695755"/>
            <a:ext cx="8049344" cy="3755361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xmlns="" id="{74B2932E-F8A1-4159-AAF7-23285DCC1963}"/>
              </a:ext>
            </a:extLst>
          </p:cNvPr>
          <p:cNvCxnSpPr/>
          <p:nvPr/>
        </p:nvCxnSpPr>
        <p:spPr>
          <a:xfrm>
            <a:off x="9273480" y="2780928"/>
            <a:ext cx="0" cy="34563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3562E37-D9FE-4455-A1F0-33AD32E4975B}"/>
              </a:ext>
            </a:extLst>
          </p:cNvPr>
          <p:cNvSpPr txBox="1"/>
          <p:nvPr/>
        </p:nvSpPr>
        <p:spPr>
          <a:xfrm>
            <a:off x="9201472" y="3847117"/>
            <a:ext cx="718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6AAC5"/>
                </a:solidFill>
              </a:rPr>
              <a:t>3.6m</a:t>
            </a:r>
            <a:endParaRPr lang="ko-KR" altLang="en-US" sz="1400" dirty="0">
              <a:solidFill>
                <a:srgbClr val="46AAC5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xmlns="" id="{1381F18E-D390-4D38-A928-9A67799BFF48}"/>
              </a:ext>
            </a:extLst>
          </p:cNvPr>
          <p:cNvCxnSpPr/>
          <p:nvPr/>
        </p:nvCxnSpPr>
        <p:spPr>
          <a:xfrm>
            <a:off x="1496616" y="6451116"/>
            <a:ext cx="7200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E30E6E79-9957-40FB-B0BA-70FEA927C191}"/>
              </a:ext>
            </a:extLst>
          </p:cNvPr>
          <p:cNvSpPr txBox="1"/>
          <p:nvPr/>
        </p:nvSpPr>
        <p:spPr>
          <a:xfrm>
            <a:off x="4852987" y="6411757"/>
            <a:ext cx="718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6AAC5"/>
                </a:solidFill>
              </a:rPr>
              <a:t>6m</a:t>
            </a:r>
            <a:endParaRPr lang="ko-KR" altLang="en-US" sz="1400" dirty="0">
              <a:solidFill>
                <a:srgbClr val="46AAC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9630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4971649" y="3005719"/>
            <a:ext cx="783022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26</a:t>
            </a:fld>
            <a:endParaRPr lang="ko-KR" altLang="en-US"/>
          </a:p>
        </p:txBody>
      </p:sp>
      <p:pic>
        <p:nvPicPr>
          <p:cNvPr id="33793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596" y="2285992"/>
            <a:ext cx="7294012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xmlns="" id="{F87F0199-42C8-4B38-A411-8A9042676A37}"/>
              </a:ext>
            </a:extLst>
          </p:cNvPr>
          <p:cNvCxnSpPr>
            <a:cxnSpLocks/>
          </p:cNvCxnSpPr>
          <p:nvPr/>
        </p:nvCxnSpPr>
        <p:spPr>
          <a:xfrm flipH="1">
            <a:off x="1568625" y="4653136"/>
            <a:ext cx="1321997" cy="15657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AAE5271-B5A2-4256-9FE6-4D736152556D}"/>
              </a:ext>
            </a:extLst>
          </p:cNvPr>
          <p:cNvSpPr txBox="1"/>
          <p:nvPr/>
        </p:nvSpPr>
        <p:spPr>
          <a:xfrm>
            <a:off x="2528236" y="4992470"/>
            <a:ext cx="1359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권총 유효 사거리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30m (5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유닛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)</a:t>
            </a:r>
            <a:endParaRPr lang="ko-KR" altLang="en-US" sz="12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xmlns="" id="{C05C41EA-E3F6-4E4C-8E3F-51A2121C040D}"/>
              </a:ext>
            </a:extLst>
          </p:cNvPr>
          <p:cNvCxnSpPr>
            <a:cxnSpLocks/>
          </p:cNvCxnSpPr>
          <p:nvPr/>
        </p:nvCxnSpPr>
        <p:spPr>
          <a:xfrm flipH="1">
            <a:off x="1568626" y="3805684"/>
            <a:ext cx="1080118" cy="24049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EFC101C-B6C3-4921-856B-1313D10B880F}"/>
              </a:ext>
            </a:extLst>
          </p:cNvPr>
          <p:cNvSpPr txBox="1"/>
          <p:nvPr/>
        </p:nvSpPr>
        <p:spPr>
          <a:xfrm>
            <a:off x="1312029" y="3805684"/>
            <a:ext cx="1359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포탄 유효 사거리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90m (15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유닛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)</a:t>
            </a:r>
            <a:endParaRPr lang="ko-KR" altLang="en-US" sz="12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28303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43050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4944609" y="3039503"/>
            <a:ext cx="783022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27</a:t>
            </a:fld>
            <a:endParaRPr lang="ko-KR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5348" y="2357430"/>
            <a:ext cx="6858048" cy="4280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5310190" y="4786322"/>
            <a:ext cx="2214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적군 공격 지점 </a:t>
            </a:r>
            <a:r>
              <a:rPr lang="en-US" altLang="ko-KR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2</a:t>
            </a:r>
            <a:endParaRPr lang="ko-KR" altLang="en-US" sz="1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95678" y="6143644"/>
            <a:ext cx="2214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적군 공격 지점 </a:t>
            </a:r>
            <a:r>
              <a:rPr lang="en-US" altLang="ko-KR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1</a:t>
            </a:r>
            <a:endParaRPr lang="ko-KR" altLang="en-US" sz="1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310190" y="6072206"/>
            <a:ext cx="500066" cy="357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167446" y="5214950"/>
            <a:ext cx="297722" cy="357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4524372" y="4357694"/>
            <a:ext cx="2786082" cy="9286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687082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43050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28</a:t>
            </a:fld>
            <a:endParaRPr lang="ko-KR" altLang="en-US"/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xmlns="" id="{BB3CAEBD-2E80-4B87-9678-25B4C2A44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11847" y="2372967"/>
            <a:ext cx="7305260" cy="39735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731454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3">
            <a:extLst>
              <a:ext uri="{FF2B5EF4-FFF2-40B4-BE49-F238E27FC236}">
                <a16:creationId xmlns:a16="http://schemas.microsoft.com/office/drawing/2014/main" xmlns="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1" y="2425330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로고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728" y="238756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39D30737-1994-4409-8B2D-B615C4CF2C33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xmlns="" id="{985D8171-62D6-417D-A8D7-FF2D4C8A0F67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제목 1">
            <a:extLst>
              <a:ext uri="{FF2B5EF4-FFF2-40B4-BE49-F238E27FC236}">
                <a16:creationId xmlns:a16="http://schemas.microsoft.com/office/drawing/2014/main" xmlns="" id="{605AF4BA-6F9C-48DC-954A-AEE352D0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CF498B7E-5748-4544-9034-127FAC386F4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씬 흐름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6" name="Oval 23">
            <a:extLst>
              <a:ext uri="{FF2B5EF4-FFF2-40B4-BE49-F238E27FC236}">
                <a16:creationId xmlns:a16="http://schemas.microsoft.com/office/drawing/2014/main" xmlns="" id="{2BC1CF71-378D-49A0-88CB-BD8C65C04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0322" y="1973571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메뉴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7" name="직사각형 125">
            <a:extLst>
              <a:ext uri="{FF2B5EF4-FFF2-40B4-BE49-F238E27FC236}">
                <a16:creationId xmlns:a16="http://schemas.microsoft.com/office/drawing/2014/main" xmlns="" id="{7B108582-D5CA-4270-8786-18B0C72AB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19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02</a:t>
            </a:r>
          </a:p>
        </p:txBody>
      </p:sp>
      <p:sp>
        <p:nvSpPr>
          <p:cNvPr id="64" name="Oval 23">
            <a:extLst>
              <a:ext uri="{FF2B5EF4-FFF2-40B4-BE49-F238E27FC236}">
                <a16:creationId xmlns:a16="http://schemas.microsoft.com/office/drawing/2014/main" xmlns="" id="{8006DC12-9702-4D35-9B89-4A6E1634C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213" y="256751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로비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5" name="직사각형 125">
            <a:extLst>
              <a:ext uri="{FF2B5EF4-FFF2-40B4-BE49-F238E27FC236}">
                <a16:creationId xmlns:a16="http://schemas.microsoft.com/office/drawing/2014/main" xmlns="" id="{04F06432-43EA-4D73-AB87-3C32C76A8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510" y="238751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03</a:t>
            </a:r>
          </a:p>
        </p:txBody>
      </p:sp>
      <p:sp>
        <p:nvSpPr>
          <p:cNvPr id="66" name="Oval 23">
            <a:extLst>
              <a:ext uri="{FF2B5EF4-FFF2-40B4-BE49-F238E27FC236}">
                <a16:creationId xmlns:a16="http://schemas.microsoft.com/office/drawing/2014/main" xmlns="" id="{E960AA5E-1281-4259-BC65-36D722B53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2104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7" name="직사각형 125">
            <a:extLst>
              <a:ext uri="{FF2B5EF4-FFF2-40B4-BE49-F238E27FC236}">
                <a16:creationId xmlns:a16="http://schemas.microsoft.com/office/drawing/2014/main" xmlns="" id="{C85B281F-C1BC-4B2E-A2A4-85D603A71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6401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04</a:t>
            </a:r>
          </a:p>
        </p:txBody>
      </p:sp>
      <p:sp>
        <p:nvSpPr>
          <p:cNvPr id="70" name="Oval 23">
            <a:extLst>
              <a:ext uri="{FF2B5EF4-FFF2-40B4-BE49-F238E27FC236}">
                <a16:creationId xmlns:a16="http://schemas.microsoft.com/office/drawing/2014/main" xmlns="" id="{1EB9E0C9-E477-470C-8BD5-0806FA310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6406" y="5039383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랭킹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1" name="직사각형 125">
            <a:extLst>
              <a:ext uri="{FF2B5EF4-FFF2-40B4-BE49-F238E27FC236}">
                <a16:creationId xmlns:a16="http://schemas.microsoft.com/office/drawing/2014/main" xmlns="" id="{2EDB8F87-D5FC-4A98-B022-F48D6948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703" y="4859382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05</a:t>
            </a:r>
          </a:p>
        </p:txBody>
      </p:sp>
      <p:sp>
        <p:nvSpPr>
          <p:cNvPr id="72" name="Oval 23">
            <a:extLst>
              <a:ext uri="{FF2B5EF4-FFF2-40B4-BE49-F238E27FC236}">
                <a16:creationId xmlns:a16="http://schemas.microsoft.com/office/drawing/2014/main" xmlns="" id="{A6627C66-5877-4441-BBA0-C84507BD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263" y="5170438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클리어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3" name="직사각형 125">
            <a:extLst>
              <a:ext uri="{FF2B5EF4-FFF2-40B4-BE49-F238E27FC236}">
                <a16:creationId xmlns:a16="http://schemas.microsoft.com/office/drawing/2014/main" xmlns="" id="{3F2A696E-1D7B-452E-BDC4-0E968E17D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60" y="4990437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06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xmlns="" id="{88732BD5-B38A-4963-9E09-E49A2CEC229A}"/>
              </a:ext>
            </a:extLst>
          </p:cNvPr>
          <p:cNvSpPr/>
          <p:nvPr/>
        </p:nvSpPr>
        <p:spPr>
          <a:xfrm>
            <a:off x="2288704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xmlns="" id="{8F472C26-DB40-4703-A61B-913ECBA6AFDA}"/>
              </a:ext>
            </a:extLst>
          </p:cNvPr>
          <p:cNvSpPr/>
          <p:nvPr/>
        </p:nvSpPr>
        <p:spPr>
          <a:xfrm>
            <a:off x="4751843" y="3077346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오른쪽 74">
            <a:extLst>
              <a:ext uri="{FF2B5EF4-FFF2-40B4-BE49-F238E27FC236}">
                <a16:creationId xmlns:a16="http://schemas.microsoft.com/office/drawing/2014/main" xmlns="" id="{DC916576-95DF-41C7-A14B-FCB44A709A9C}"/>
              </a:ext>
            </a:extLst>
          </p:cNvPr>
          <p:cNvSpPr/>
          <p:nvPr/>
        </p:nvSpPr>
        <p:spPr>
          <a:xfrm>
            <a:off x="7216370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xmlns="" id="{91B9218D-391D-4BDD-A468-71919429F674}"/>
              </a:ext>
            </a:extLst>
          </p:cNvPr>
          <p:cNvSpPr/>
          <p:nvPr/>
        </p:nvSpPr>
        <p:spPr>
          <a:xfrm rot="9350571">
            <a:off x="4986395" y="4419672"/>
            <a:ext cx="2916330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xmlns="" id="{D17C8B3D-E5C9-40FB-8942-9A4161A1E5BC}"/>
              </a:ext>
            </a:extLst>
          </p:cNvPr>
          <p:cNvSpPr/>
          <p:nvPr/>
        </p:nvSpPr>
        <p:spPr>
          <a:xfrm>
            <a:off x="5338885" y="5682048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84D73112-F425-44EA-8B1B-6DC5010E0740}"/>
              </a:ext>
            </a:extLst>
          </p:cNvPr>
          <p:cNvSpPr txBox="1"/>
          <p:nvPr/>
        </p:nvSpPr>
        <p:spPr>
          <a:xfrm>
            <a:off x="6968031" y="3339555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ju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매칭 되면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2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8859154A-1F9E-4FF3-9491-DD4EEDEE7D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29</a:t>
            </a:fld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706F9B47-BFC9-4D2E-AFB6-F74B2602D0E8}"/>
              </a:ext>
            </a:extLst>
          </p:cNvPr>
          <p:cNvSpPr/>
          <p:nvPr/>
        </p:nvSpPr>
        <p:spPr>
          <a:xfrm>
            <a:off x="-2775068" y="3212976"/>
            <a:ext cx="7830223" cy="838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영상 또는 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스프라이트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이미지를 통한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별도의 컷 씬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62CBEDB0-0942-4DC2-B59A-9DF2B1548724}"/>
              </a:ext>
            </a:extLst>
          </p:cNvPr>
          <p:cNvSpPr/>
          <p:nvPr/>
        </p:nvSpPr>
        <p:spPr>
          <a:xfrm>
            <a:off x="-263025" y="2896044"/>
            <a:ext cx="7830223" cy="558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닉네임 설정 후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나가기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선택 가능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D8B7BEB1-4D25-441F-963D-0B0EC9589A6B}"/>
              </a:ext>
            </a:extLst>
          </p:cNvPr>
          <p:cNvSpPr/>
          <p:nvPr/>
        </p:nvSpPr>
        <p:spPr>
          <a:xfrm>
            <a:off x="2204398" y="3592763"/>
            <a:ext cx="7830223" cy="558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If(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플레이어 수 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명 이상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|| ! 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모두 준비 상태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) 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대기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else if (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플레이어 수 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) 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0F31BA6B-29CE-4C2D-B5B3-7C1F23B0C878}"/>
              </a:ext>
            </a:extLst>
          </p:cNvPr>
          <p:cNvSpPr/>
          <p:nvPr/>
        </p:nvSpPr>
        <p:spPr>
          <a:xfrm>
            <a:off x="149591" y="6008618"/>
            <a:ext cx="7830223" cy="558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남은 시간을 환산하여 점수화</a:t>
            </a:r>
            <a:r>
              <a:rPr lang="en-US" altLang="ko-KR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점수에 따라 랭킹을 세움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B8308C31-0E29-4175-8376-5F5042BDBAB3}"/>
              </a:ext>
            </a:extLst>
          </p:cNvPr>
          <p:cNvSpPr/>
          <p:nvPr/>
        </p:nvSpPr>
        <p:spPr>
          <a:xfrm>
            <a:off x="2703448" y="5972130"/>
            <a:ext cx="7830223" cy="838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영상 또는 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스프라이트</a:t>
            </a: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이미지를 통한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1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별도의 컷 씬</a:t>
            </a:r>
            <a:endParaRPr lang="en-US" altLang="ko-KR" sz="11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20115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9C15A7E8-BC8E-4680-98DA-66D2DBD1985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180637" y="6286070"/>
            <a:ext cx="3260194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9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출처</a:t>
            </a:r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https://www.roadtovr.com/unreal-vr-editor-selector-tool/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xmlns="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3DD570B0-7030-4443-889B-9A7016034765}"/>
              </a:ext>
            </a:extLst>
          </p:cNvPr>
          <p:cNvGrpSpPr/>
          <p:nvPr/>
        </p:nvGrpSpPr>
        <p:grpSpPr>
          <a:xfrm>
            <a:off x="3956816" y="3692914"/>
            <a:ext cx="5544616" cy="1382099"/>
            <a:chOff x="4408355" y="2163293"/>
            <a:chExt cx="5063688" cy="740449"/>
          </a:xfrm>
        </p:grpSpPr>
        <p:sp>
          <p:nvSpPr>
            <p:cNvPr id="50" name="직사각형 49"/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리프트를 이용하여 현실감 있는 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전쟁 게임을 제작한다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VR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기기를 응용한 게임 개발 경험 습득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662C83C1-F8D3-4C27-9D94-4AAE06CC8946}"/>
              </a:ext>
            </a:extLst>
          </p:cNvPr>
          <p:cNvGrpSpPr/>
          <p:nvPr/>
        </p:nvGrpSpPr>
        <p:grpSpPr>
          <a:xfrm>
            <a:off x="3917393" y="2409080"/>
            <a:ext cx="5544616" cy="1382099"/>
            <a:chOff x="4408355" y="2163293"/>
            <a:chExt cx="5063688" cy="74044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xmlns="" id="{AD843E81-157D-45C4-873B-3BFFDA1695F2}"/>
                </a:ext>
              </a:extLst>
            </p:cNvPr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유니티 엔진을 이용하여 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환경을 개발한다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87538C82-CEE1-4057-9E22-963B14A65E46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Unity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3D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엔진 개발 능력 함양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B06DA574-F1B1-4848-9C50-E35A06FB617C}"/>
              </a:ext>
            </a:extLst>
          </p:cNvPr>
          <p:cNvGrpSpPr/>
          <p:nvPr/>
        </p:nvGrpSpPr>
        <p:grpSpPr>
          <a:xfrm>
            <a:off x="3917393" y="5034292"/>
            <a:ext cx="5544616" cy="1382099"/>
            <a:chOff x="4408355" y="2163293"/>
            <a:chExt cx="5063688" cy="74044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7FF79E38-18D4-4B8D-BE8D-976BAF5D792A}"/>
                </a:ext>
              </a:extLst>
            </p:cNvPr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여러 상호작용을 고려한 다인 협동 플레이를 구현한다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D37B439A-05A3-4770-9B93-D682E05AF938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IOCP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소켓 입출력 모델 서버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7" name="그림 6" descr="사람, 남자, 실내, 전면이(가) 표시된 사진&#10;&#10;자동 생성된 설명">
            <a:extLst>
              <a:ext uri="{FF2B5EF4-FFF2-40B4-BE49-F238E27FC236}">
                <a16:creationId xmlns:a16="http://schemas.microsoft.com/office/drawing/2014/main" xmlns="" id="{CDF57486-24F3-4B1C-9C6D-EBCE04EE1D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50907" y="1806683"/>
            <a:ext cx="2519655" cy="447938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55F47FF2-78FD-4254-819D-D4F1F6BA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6B99C16E-CC67-47BE-8399-63DC48AD1265}"/>
              </a:ext>
            </a:extLst>
          </p:cNvPr>
          <p:cNvSpPr/>
          <p:nvPr/>
        </p:nvSpPr>
        <p:spPr>
          <a:xfrm>
            <a:off x="3944888" y="2556512"/>
            <a:ext cx="1512168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EB36C895-6D30-4175-A1D8-1570B118B780}"/>
              </a:ext>
            </a:extLst>
          </p:cNvPr>
          <p:cNvSpPr/>
          <p:nvPr/>
        </p:nvSpPr>
        <p:spPr>
          <a:xfrm>
            <a:off x="3944888" y="3778431"/>
            <a:ext cx="648072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0DA1A79B-4C1C-495A-A5C4-DD7BFAD67325}"/>
              </a:ext>
            </a:extLst>
          </p:cNvPr>
          <p:cNvSpPr/>
          <p:nvPr/>
        </p:nvSpPr>
        <p:spPr>
          <a:xfrm>
            <a:off x="3975012" y="5140474"/>
            <a:ext cx="833972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92654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  <p:bldP spid="2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232" y="1809291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1.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인트로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영상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9497" y="6162168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“19XX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년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대전이 한창인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C2D3546B-90A6-43E6-80E1-B8A26EC9926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30</a:t>
            </a:fld>
            <a:endParaRPr lang="ko-KR" altLang="en-US"/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09728" y="2357430"/>
            <a:ext cx="6500858" cy="3605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382577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튜토리얼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각 병과를 모두 체험한다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탄약을 장전하세요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 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위치를 확인하세요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9487EE9B-CFDE-4C03-858D-17006AE62FC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31</a:t>
            </a:fld>
            <a:endParaRPr lang="ko-KR" altLang="en-US"/>
          </a:p>
        </p:txBody>
      </p:sp>
      <p:pic>
        <p:nvPicPr>
          <p:cNvPr id="11" name="그림 10" descr="앉아있는, 검은색, 테이블, 남자이(가) 표시된 사진&#10;&#10;자동 생성된 설명">
            <a:extLst>
              <a:ext uri="{FF2B5EF4-FFF2-40B4-BE49-F238E27FC236}">
                <a16:creationId xmlns:a16="http://schemas.microsoft.com/office/drawing/2014/main" xmlns="" id="{3B9C79A9-1B80-400C-97E6-3873AC4B66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752" y="2780928"/>
            <a:ext cx="4326135" cy="2500330"/>
          </a:xfrm>
          <a:prstGeom prst="rect">
            <a:avLst/>
          </a:prstGeom>
        </p:spPr>
      </p:pic>
      <p:pic>
        <p:nvPicPr>
          <p:cNvPr id="13" name="그림 12" descr="컴퓨터, 실내, 테이블, 키보드이(가) 표시된 사진&#10;&#10;자동 생성된 설명">
            <a:extLst>
              <a:ext uri="{FF2B5EF4-FFF2-40B4-BE49-F238E27FC236}">
                <a16:creationId xmlns:a16="http://schemas.microsoft.com/office/drawing/2014/main" xmlns="" id="{7B43FE6E-7D3A-4A5D-9268-2CBFB2C498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64477" y="2780928"/>
            <a:ext cx="4465687" cy="250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53215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돌발 상황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0590" y="5939086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적습으로 인해 낙오되었다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과열되어 고장이 나 버린 엔진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F56CC34A-15BE-4F91-AB45-F785BEAF206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32</a:t>
            </a:fld>
            <a:endParaRPr lang="ko-KR" altLang="en-US"/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xmlns="" id="{248D57BF-A78B-4272-BF62-CD6D5FF5C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23811" y="2286721"/>
            <a:ext cx="6881331" cy="3747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0317563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3"/>
            <a:ext cx="9705974" cy="5301191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20978D03-ED9A-4D21-8C81-F180EF603F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33</a:t>
            </a:fld>
            <a:endParaRPr lang="ko-KR" altLang="en-US"/>
          </a:p>
        </p:txBody>
      </p:sp>
      <p:pic>
        <p:nvPicPr>
          <p:cNvPr id="10" name="Picture 2" descr="C:\Users\uswr\Desktop\근현대사과제\KakaoTalk_20200103_233745615.jpg">
            <a:extLst>
              <a:ext uri="{FF2B5EF4-FFF2-40B4-BE49-F238E27FC236}">
                <a16:creationId xmlns:a16="http://schemas.microsoft.com/office/drawing/2014/main" xmlns="" id="{05AF791A-0BF7-4F51-BEC3-DAF2F44C2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3216" y="2331395"/>
            <a:ext cx="3787642" cy="1972810"/>
          </a:xfrm>
          <a:prstGeom prst="rect">
            <a:avLst/>
          </a:prstGeom>
          <a:noFill/>
        </p:spPr>
      </p:pic>
      <p:pic>
        <p:nvPicPr>
          <p:cNvPr id="11" name="Picture 2" descr="C:\Users\uswr\Desktop\근현대사과제\KakaoTalk_20200103_233757863.jpg">
            <a:extLst>
              <a:ext uri="{FF2B5EF4-FFF2-40B4-BE49-F238E27FC236}">
                <a16:creationId xmlns:a16="http://schemas.microsoft.com/office/drawing/2014/main" xmlns="" id="{12A405F1-5003-4593-A8EC-6523C9518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52670" y="2331395"/>
            <a:ext cx="3632778" cy="1967330"/>
          </a:xfrm>
          <a:prstGeom prst="rect">
            <a:avLst/>
          </a:prstGeom>
          <a:noFill/>
        </p:spPr>
      </p:pic>
      <p:pic>
        <p:nvPicPr>
          <p:cNvPr id="19" name="Picture 2" descr="C:\Users\uswr\Desktop\근현대사과제\KakaoTalk_20200103_233859081.jpg">
            <a:extLst>
              <a:ext uri="{FF2B5EF4-FFF2-40B4-BE49-F238E27FC236}">
                <a16:creationId xmlns:a16="http://schemas.microsoft.com/office/drawing/2014/main" xmlns="" id="{A30C63E5-6F7D-452C-B561-C94B61D30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03216" y="4468740"/>
            <a:ext cx="3787642" cy="1941778"/>
          </a:xfrm>
          <a:prstGeom prst="rect">
            <a:avLst/>
          </a:prstGeom>
          <a:noFill/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-1218075" y="2415073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적의 위치를 확인하여 팀원에게 알리세요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A81CEC63-65C8-417A-9098-2D508DC5FE79}"/>
              </a:ext>
            </a:extLst>
          </p:cNvPr>
          <p:cNvSpPr/>
          <p:nvPr/>
        </p:nvSpPr>
        <p:spPr>
          <a:xfrm>
            <a:off x="3293854" y="2389136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포신을 돌려 적에게 발포하세요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E988FF53-7348-4CD1-80F8-CDF4E7AB5A0C}"/>
              </a:ext>
            </a:extLst>
          </p:cNvPr>
          <p:cNvSpPr/>
          <p:nvPr/>
        </p:nvSpPr>
        <p:spPr>
          <a:xfrm>
            <a:off x="-1218076" y="4468740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포탄을 장전하세요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xmlns="" id="{55176C50-22F4-4AF9-A8EA-D1F090ED1BD7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52670" y="4445057"/>
            <a:ext cx="3632778" cy="206027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84E23439-77C2-491A-A65F-1F458B0AAE43}"/>
              </a:ext>
            </a:extLst>
          </p:cNvPr>
          <p:cNvSpPr/>
          <p:nvPr/>
        </p:nvSpPr>
        <p:spPr>
          <a:xfrm>
            <a:off x="3366510" y="4437824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“5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엔진을 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100% 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수리하세요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highlight>
                  <a:srgbClr val="FFFFFF"/>
                </a:highlight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7636A84-78C3-4310-BEDD-47CF48111D9A}"/>
              </a:ext>
            </a:extLst>
          </p:cNvPr>
          <p:cNvSpPr/>
          <p:nvPr/>
        </p:nvSpPr>
        <p:spPr>
          <a:xfrm>
            <a:off x="1146193" y="6237258"/>
            <a:ext cx="7830223" cy="664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2-3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명의 플레이어가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개의 역할군을 번갈아 가면서 수행한다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최종 목표는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엔진을 수리하여 탈출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하는 것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xmlns="" val="36355391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=""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타 게임과의 비교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37" name="직선 연결선 136">
            <a:extLst>
              <a:ext uri="{FF2B5EF4-FFF2-40B4-BE49-F238E27FC236}">
                <a16:creationId xmlns=""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=""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34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="" xmlns:a16="http://schemas.microsoft.com/office/drawing/2014/main" id="{B2F2A7C9-C48D-4EE9-874D-88AC77F0720D}"/>
              </a:ext>
            </a:extLst>
          </p:cNvPr>
          <p:cNvGraphicFramePr>
            <a:graphicFrameLocks noGrp="1"/>
          </p:cNvGraphicFramePr>
          <p:nvPr/>
        </p:nvGraphicFramePr>
        <p:xfrm>
          <a:off x="3512840" y="2143116"/>
          <a:ext cx="6146657" cy="4549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3209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10015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17810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7870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질문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배틀필드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5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PUBG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rgbClr val="FFFF00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FURY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rgbClr val="FFFF00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080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행동을 인식하는 형태의 게임인가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93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짧은 </a:t>
                      </a:r>
                      <a:r>
                        <a:rPr lang="ko-KR" altLang="en-US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플레이타임으로 피로감을 덜 느끼는가</a:t>
                      </a:r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kern="1200" dirty="0" smtClean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100" b="1" kern="1200" spc="-50" dirty="0" smtClean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n-cs"/>
                      </a:endParaRPr>
                    </a:p>
                    <a:p>
                      <a:pPr algn="ctr" latinLnBrk="1"/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0641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개인능력이 게임의 승패에 중요 요인인가</a:t>
                      </a:r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i="0" kern="1200" dirty="0" smtClean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X</a:t>
                      </a:r>
                      <a:endParaRPr lang="ko-KR" altLang="en-US" sz="18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n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06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역할을 유동적으로 수행하는가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i="0" kern="1200" dirty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spc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직사각형 125">
            <a:extLst>
              <a:ext uri="{FF2B5EF4-FFF2-40B4-BE49-F238E27FC236}">
                <a16:creationId xmlns="" xmlns:a16="http://schemas.microsoft.com/office/drawing/2014/main" id="{B5DEB6FB-CC18-4166-A06E-EB31E138D7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678" y="6011038"/>
            <a:ext cx="25305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배틀 필드 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5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Picture 4" descr="data:image/jpeg;base64,/9j/4AAQSkZJRgABAQAAAQABAAD/2wCEAAkGBxMTEhUSExMWFRUVFRUVFxYVFxUVFRcVFRUWFxUVFhgYHSggGBolHRcYITEhJSkrLi4uFx8zODMtNygtLisBCgoKDg0OGxAQGy0lICYtLS0tLS0tLS0tLS0tLS0tLS0tLS0tLS0tLS0tLS0tLS0tLS0tLS0tLS0tLS0tLS0tLf/AABEIARMAtwMBEQACEQEDEQH/xAAcAAABBQEBAQAAAAAAAAAAAAAEAQIDBQYHAAj/xABKEAACAQIEAwYDBAUHCgcBAAABAhEAAwQSITEFQVEGEyJhcYEykaFCUrHBBxQj0fAzYnJzgpKyFRYkNJOjs7Th8UNTY6LC0tUl/8QAGgEAAgMBAQAAAAAAAAAAAAAAAgMAAQQFBv/EADYRAAICAQQABAQFBAEEAwEAAAABAhEDBBIhMRMiQVEFYXGBIzKRsfAUocHh0SQzNEJD0vEV/9oADAMBAAIRAxEAPwDr01pOJZ4GoWmLNVRaYs1Cz01CWKDVBJ2IasFiVZVjgaEIUVA0eaoRjCKIoUVC0eZoqqJYzNV0DZ7PUouwfFWgw86ZB0C+SgxqFTBrVFpoW+AHOJmioLc+iRMTGxqUVXJNiOIOwgtpQqCQQIqM3wgn0o3SKTZaYLAuqeIRr70mU1YW40NZRJ4VCHs1Si0x01QVnlaalETTHVQQxVjnVvkpcDqhKBrmLBfu1PiAlvIe+g9/l0tQdbmMVBbMqrJb5n89qXy3Q7ypFDxPjy2jpBB2ggz6a/lWiGK1ySEd3QXw7jAcLnUqWJAnQHXShljrlAyjTosyKVYDQLjcOG5wabCVASKnE3Ht6TNPilLkCyfA4vwS1DONvgtMVuJiNKixe5N5XYy+1zkT7UyKUSuytuYVxrlPyo9yC4ISCORqy2xRRA7kS4THNaOmo5iglFSLpM0WC4klwdD0NIlBoqixVYEUq7diuhVqmUOqixZqgrPCoy0eO9Qr1HVAyHHYju7bP0GgmJPIfOrjHc6CRzbipd4D3Cls+LKNC5M+N+p6DkIFdDalyNxtXwrB/wDKa2gcszGVYY5izczrB57gjfQ7UPfY+OFyG8Exg1Z2LEfCCJAJ1kxzqSdsbPHJLhBf+cLF1TOYDAhSBGh5UMoFwxKuuTqNtwwBGxAI96wdGJrkZeXSiixc0V+IwYbXnTlOhdCYfh6hQGEmo8j9CE9vCoNlFBubLFYAVaKsaKsoY9tTuBVpsjA73C7bdR6UayNFJgV7gh+y3zo1lLsCbg97kPkaLxIhJmudZrGmJaEtrAirbsiHzVFnqoh4GoQVSDUaCQ8VQaKjtfazYS6sSWyKANDma4oX6mjwvzoOPDs522IGKygeHIuxJKkA7ho+hArbJmqEPCX1KDGqbbanYzG5/HnSrtnShFbaCrYUgMG12+mk+f7vKpupFJNyofh8zMDEkH1nnQ7+A5QSZ2jhv8lbn7i/gKyS7ONL8zCLm1RC8nRDlo7FCGrIIzVEirBnamJAs8pq2iWOJqiCVCWemoQTNUolkzrQIWOqFjLs8jVqvUjHJPPeqZELVFnrVoDapKTYUUTigGoruOY9LYW23xXDCDXdQWk9BpvTcUW3fsXPqjm3EkKsipMszHKGOVbZMs2UmFJJJjyJrVkpG/TR3W36L9SpXhtybhdgxJiSQAvTQoc0iNisVn3xR0KbquvYt+H4G3GRoLKC2ggZRqV6mPWpOTa4AitvNkWGwvdX1W26wzGEY+IQQSN/QyOuvOlOVxHS9bOtYNjlGYQYExttyoWcGVKRJcqICZHNEKsksBYM70Mrvg0YlCm2A3rsmnRiZpytkJNMAHpVMsdNUQSahD1QoY5okiNhdJBGl6uiWLmqqLFWoyEqpNC2MjBsGx2MW0J+IyAFBUEyY3YgfM1cYSl0ElG6sLnbzEjz0n5+VLbHrFI5v+kzjr2mUoCCkBg2WcrEMGUgkR4Y99q24ZbMbYeLTLJPkoD2hVwrZgDuCYjWBpI9iKDLO+UdTT6ZxiGMM9gxBJUCV59DpWex6TUhONYz9Sw6gQbtyBB5KoGc7zE6b8yeRo+xcY7536Io+B8WuviBeYjMAYAAAAkGAOQGn59aVk4VI0qKkjtHCMf3qz6adOtWlxZ5/VQ2ZKDrr0UUZZSIC1GkBYxqJFNkD0aBG1ZY+2apkHUJD1WQSalEZHcOlEgWws0ooYFq7KJlFAw0SChYaMnx/tobLFEw2JcCZe3acjTmpKEEVpjp41cn9goOU+I0vuYniHEbWPuF7d+byQRg7waw1zKGLL3iFYczI8xrAMhsZuKqJqx4vD/Ou/Xujbdhe2OHvILALBkBIS7/ACgCnxCftQSPPqNKy5sTb3e41xniXK4OffpSvziroDAhgkAR8KidfQ6f2fOnJ1iSNWljfmRn+FYqz3K23cq6uTBBKxJIIIrO6o3R3J8GlwXEwQe7M5QddlEalvF6fWlV6hJPoynHeINeu5yxaAFkiNp29TJ1+8aOLGOO1KJr+z3Z9xaW/bAZpEAzrm+yeXz6npSpZGntDUItc/b6nT+zuHVbQZdm+n7qc2qo83rd3iXIsnNWjAxkVdlDHokQiaiRBhqyxUNRkHE1RTEqyrGlquirImNWkDYa08qUQegoWWh8VRdAvF72S0xmCRlHqaPDHdNIk/LExP6lh7hi5jcTaP8A6dzugPeDW3MpvpIrBkUfQD4twO1Ki7fxOISJt3ntW7zg8u5xdplKvOyMGmICkxWRN98HWhk4tKjE4RO5xK4k3Qy2yT3igp3pMoqwwGV/izIeSHrNFOL7Nie6Dglz7e3+vYpOKcRa9de458TmT08gPICB7Uts1RjtSSB9Pn9KCcRsJck9jiDoptLuxgny+6PXn8qXJDISqSYujMR0IH90R+NUuEMvczrPYfGDujaHIfI1kzSadoPw1tNtwPGK9vKIDrOZPQwSOvKek+YpmnzqaSfZxPiujyQnvXKC5racIguXGPwjnv8AnRqKXZQp0FRckIGajooVXqNDITaVDc1QFjg9SgRC1SgWMZqKgSNnq0iFpAAk6AfKs1hJEC8Usf8An2v9on76pxl7MYosKw99HEoysOqkMPpQu0EolL2zvBLSEkAF4kmPskj8K1aP8z+gvNFukc+4g1oqTcvW7anqe8ePK2kt84FbZ5KXCDw4pOXCBeBXrQeLGJvKkjMVtph7ZE6y1x2BnoFk0hpy7RslFwXNWAdvMJmPe27iMrNLKsKxY6B8oJBMaE6bAxuaqcZbaNGhypeWXDMaLc6Ea8veskoSXodeOSHTaI3UztvyjnQ7JexN8fdE9hJJbmFkadBpQSjJ+jGxcV6r9SThdsFxmJjnET7TQStKkMgvVnSuzvEbNjYXsrAataDL/etsSPcVkyYsj9Brnja/Mv1NJgsbYe6jpdg5t1aMrAcwY0OgI2gmssYOElutP0/nzGT8+GUVTr9v9d2aO9jbIMm/bIP89P313Me5x6PIajBTuIz/ACtYIOW4hyiTDAx5mNqNY5XyZHjYE3GLZgK6Of5rKT8gaaoMDaefiNoGDdQEbguoI9ialMpxY63j7RIUXbZJ2AdST6AGpRVMc+PtKSr3EUjkXUEeoJqU30FGqdkmapQuwNuJ2f8Azrf99P30SiU0/YVMYjaq6sB91gY+VXtYLTGXMWo3YVaRVMvOIfyVz+rf/Caxrsauya9jDbt2AtsO1zKoBYKBFsuSTB5LSFDc3ydac1CNg+IuK6YfEouVnZAdpKXFMoxG4Bg+oooppuLAzU8e49et58VhxuEF67HmEFsH/e0be3G/sZ9Ot2S/ZFJ+ke1hguHxF60LqI1xAvIs4DAkbN/JtodKPSX5o38zTqN1LZ2A9g+2CXCuGt4dsneuvesUVQXL3FtqoXUheQ2ETEiZnxbrmn0v9DIrw0oy7Yf227TZHfh9vCvfuXbBgrBAFwOksI0URqSQPOgwYrqbdUw30/T9yLsZxju1sYJ7FlGL3Vy27qvkJNy7lygHQbfEYNFmxbrmnwVbSA/0mdsUsC9gDZJN2wQLgZQB3isAcsTp60vFFKpNmjBgnk8y9APgij/Nl9BItYj/AIz1f/yL7fsVP/yK+ZyO3b09qrd50dtxWx/Q+iu0HHBg7Vlu5N0uQkBlSIQtMkeVLckk23RwdPpp58myJgO0XbA3bmf9VVRkCxcIZgQznMrLEfF9KyTnDI4qL9fb6He0vw/Lp4y33z7P/R0PFcS7mzh2FvObmRYkKB+yZyxJB08P1reouTPNRhubV/7M9x3EG8LlzIqhbLJAcNr4zrAEb/StODauFKyTwyiraotO2JhcOQNc7f8ADNDpvzMzZVwO7OYgW8LfulZ7trjkczltIxE+1DnTeSi8f5SPEcVa+FUWgsOjEh8xhTOwUUccPhytsXkyxcWkFcPH7LGaa5m33/1a1S8v54/z1GYF5Cv7/KqiOS76chWtKzn0w/D47ucDh7mTPNuysTGrKNZg1k2b8rivmdBvbC2A8Tupfwn61kyMjGDpmGS73brmG6mD9DuKbBPHl2CpVKNmbu4kSYAj51tSOe7Zvsef2Vz+rf8Awmuaux8XyNxitlwrKjPkILBYkA2HWdSObClxat3/ADk6GROUaQw2ymHwlptHzWgV0JlFJbbpBqJpzk18wsvGKgnBH/SbjHa3ZQf32dm+iLVZPypC9IqTZjO0Za9wHvG+K2wY+UXmT/C9PSUM7ivb/BoxS3xTMz2RUrj8BZX4LQVj0Ny7ZZ3PmSxOvRQOlPyxrE69v8kjJSk5v1dL7Gg/SPxs2cWbQkLctWi7L8UBrkAR76elK06Xhpv3f+Bscdtsb2c4pYGMwuGS3luMxZpjMoFi6YcxvqPCI/IXm/LLn0BjCTjvk/Xg0nFsLh7uKvJfGfwWvAzHLENrlmJ899Kz0/DVfM0adyUvKQnhlscJv4e34LZOIRTq2UG+/UyfnQ9TX2/YFyfj2/cwt/sAgss9rFK7orEgqQpAB+GASKS5vcvqdt5HFNST6/lm77e8OvXsPYWzba4ytJCFQQO7InxEaSarLFyi0v5yc34bnx4c+/I+OTnTdmsTnKPYcMFzkEqIUlgGJkgCQflWTwpQaPQ//wBHT5INpnSe1HCnxGDsWkn7BJC5jHcsNRmXSSP3Vumm00n/ACzy+jzxxZt8ldHPcR2exuFDql8Kvds3dvcKBkggwjeE7GkJbJRv39Dt/wBVh1MJNRb4fpZvP0hY3ubeHcozrnYHIQCB3Z12I/D1rVHM8Vv9zg6bSR1M3BsTsw4v8PxXchm7w31UMArFjZUBTqRv50by75xm+OhWbTeBN47sW5jcRbUZrLWEkLIVIk6CSGJrVFY5PuznTx5Iqx/Zi4WwuNYkkm5cJJ3/ANXt0rUUska+X7j9P+Qz13FzB30GpM8hW5I575Ze8Qb/APlYY/zcN+ArHj/8l/c35F+D9iDDKTwh+s3v+aeik/8Aqf0/YCK/D+xR4bhjNqdPWte6jAzd8Q/krn9B/wDCawIJPkfi71xUwyo2XOQpOUNoLLtoD5qKTGKbdnRyScI2iK7cL2MNfaO8z2hIEaXCEcf0TMx1A6VEqk4l5Kljtk+Dsl0xWUgM7sikzAy2lTWOjZqGbqSCwJLGVh4FdXhuKw11lZnt3SpSYk2xB1A1zAmPOmyyqWVTXyDxR8ONGE7FXVOKwpUCe8VSdJhLLIPaFB/tVuzcYZL+di9slkTf8svu22HBx5eAStm0FnbMXueI+gBPrFI0/wD2vv8A8D1FzlsTMx2VwzjjVhnGpuXDpt4rFyI8oiPKKHKqUvp/lGydeAq+gR+lZH/XyyyB3VqY0+9FLg/wkvmN0Hdmi4ezf5v3SSc2TEanee/fnQNfir7fsIm/+pte5yteJXti52Og9PrQOC3L6nfc5bH9Du/aTir4e1YKMBnOUkgH/wAMtpPmKXJ0m6s4Gl08c2TbJ0ZXGdonYXGZ4ZrYT4QBC5iNv6ZpMpSlSqjsYNBjx23yaLtFxG9ZwmGawyh3KL4lDAjuXaIPOVFNyTUIuTOVotPDPm2SOfY7E4zEu74nZLFwDIuUGNQDH9In5UjDnxZpxTO5PSf0eKSxO74Nz+kGwGt4cEkeNtv6s1q8Hxk4nD0Oq/psryNWRdk3azw7FOhBZGxDqSIGZbKssieoqeE8dQfYOr1EdTneXpMrcRxTE3bai7dU+JXhVQarqBIp2nT7lHkbqcOGDvDIt+yrFsJjSYkvc20H+rW6LOkpxS+X7nOUpT80gKxhEFtBE+Eb+lbU3Zx5PkssUgPDcKOUYf8AAVjx/wDff3Ojk/7X2G2EjhjAffvf829FL/yP0/YqK/D+wPdULAYwTqJ6VoUzItPJxsu+Ij9lc/oP/hNZYvkTTsdiMO7phzbyzbhoYlQQbTJuFP3ulLjJRbs6GSO+NDb1gpYw9kkFu8sjTY5DnaPIBTVJ3Jy+oUuIURof9EtwSO+uK0glTlu3u8bUajwEirr8R/Iv8uMh7O3CMVirBZmQC06BmZ4DZwwBYkx8NM1EVshJAaabdpmG7OXFTH2bPd5WW8yFgRDG2txZOgM79dzWzMrwuXuja15LYZ+kTivc4/KYKtYQkEE6hniI9+XIUnTJ+F9xmDBHJzfIL2Q4rZu43DKB4wzQddB3V2V1Gse3vymd+Vr5Ds2mlixt3xY/9JGPspjWW6HM2rR8AU/e+8azJvw6XzNHw2PG6zSdl8GMTwfurWgu9+q59Im+/wAWWaGb25E38v2MmZ7dQ38zIcf/AEdtZQO1xIJYDLmJkW3fmBpCGlTyqPmXuv3Oni18cnl2+jOlca4Q1+3ZC5TkOYhiVBm2V3CnrVWmmmcvBl8Ke6jL8U7PXFD2+7zRbDk2zmENnGuYCPhrNkTi01b5Oxp9fCe7fS4LvtFhy+HwaqpY500Ghj9XuSRRamO7HJfzs5+gyRhntuuyr4qot2Liaz3bySsE+A8+lFotLCLXubtTllJOX1LXtoilbE/eb/hmtmB02cWEdzpEfZnCd5gsTaTTO15BOwLWlXWOWtXnlWRS+gCg15Sh4r2ev4dBcc2yuZV8LuW8RgaFB+NaIZ4TlSsW8TS7L3sVZLYbFIN2usonaTh7Q1pGol54v5f5DjGk0D8QwF6xbD3BayqUU5XcnxMqAgFANz1p+PPGctqsxT0tclhbwNy/w7DLbKhslh/ESF0UEiQD+FZ/EUMzb+ZqePdjoj4hh2w3Dmt3GUuXMZZgtdvlwFnUwG6fZJqRn4mbcl/Ei4w2xooLilzJk+9aG0jQsLNjeSQQdiCD6EQaSjz7tAi8NUQM96P6+/8A/erv6foNWSYQmFtpJglyCMzM7tB3AZiSB6UFNh+I65BFwVtIYs4S3qM126yKApGisxGg8qZ9Oybpye0532r7UlrpewWsgDLnRmR3E7nKdtvlXRw4YqFZOTZixqL2oxZ4m/eC6Lji5JPeBjnzGZbNvJk6+dOeytvodDw01QmMx1y62e5de40RmuMzNlGsSxJjU1mm4QVL+xs0+NR6HYDEm23eI5RlmGVirAkRowMjQx71zcuST6OosOOaqfQPjeIPeuZrtxrjaDM7F2jkJJmKuLe3kTHTxhJqKNFwniV+2gVL95UEwqXbipqdYCsANZPvWbPmd16/Q34vhuGTuUezVcL4gbwy3LlxyCSBcuXHGqlToTGxOvma5Gpz5Uqv+y/4LzfDMOPzRibjhmCUrrduny7+9t/frJHX59/L4+i/4POajBGLpItLGCRc0ZjnAUl3dyVEwJYmPiPzrTLV5JNKMr+xnUEhtnh6KVYZyUnKGuXGA8JXQMxGxI96etblk6aXPyBWOKB8fctMCt20CCCp5GDodd61QnK+DXHDJqlLgo+IWLTEENdOWYFy7cuASI0DExpWiGST9h+LTKHZTvbdScly6gJkhLt1BMATCsBOgrZGSf5kn9jNm06u0R3EdgA9264BBh7t11kbGGYg0flXKQjw6fIi5knLcupmMkJduICYAmFYCYA+VD600Nlji1uGsXcQ128wkGHu3XWVIIJVmIMECrtRdpL9BcMCmuR2a4iBVu3lAAAAvXgAANAAGgChTTlbS/QbLBBQpDcHhrl24Mzs7QYN24zkaahS5MTTJSUVwhOPHT5LUKANKzt88m5pVwa9kobPL7SHFSBp1o4csLaQm8qqblw5VX9x0HnVtNvbEqMU3bOa9sO0r3myjw2hsnXzb91bceNY4/M048TbtGE4piMwgHnPtUnkN2HFtIezaq+Mw1txmR8RZVlOxVrigg+ooZTe10Nnaizo3Z3s/Zt3lP8Ao90/5Ue2vdk3Cln9XxB7i5mA1ECVM7b1knkcl9hDySa+wHYwYTiHClhbi28HZa49kG6hUd8veSo8SzlGbzFBJ3f3NEJrwZpvtmm7vEef+1H/AOdQ3/P4xS2+v8/ucyxRe3duJcDKxZz41I3YlWhlWVMTMCQdhtSsiqW49PpcscmFQviqOj9oMBYGBsY/C2ltwUa4EEeG54WU+avA+dK1EPEg0/sc34dqJw1XhZXw+OQbheKdgzCQogyDoJ5VwXD0O9qccI0pGnGGAwa3Lgm9fIyliZXvPhjX7FsZvVTXbjFYcfXSPITSyZXXuB2uL3BeuqzWgi2T3ed7aftfsKucj+dPSBNZ9FGXhtvs6Op0uKMIbU7ff0/5CVxttrtrx2SCnjCvaYZ8jZs2U9YHTeK3p0qa5MeyoS4ffH0IsNZY2y3dl3zWxH7VoUoxJi2wnUDXzoouL6fA7NPzpbqVEGMRwvislACPFkvjflLuRr5imwfP/wCA1FvidgrnSjUnYbxqht62GPhBAgeesa1W73KWOuhEsaVW4YoIidDNNXQhrkeLR3jbertWU4y7J2vxVKNlSyUbVGlQ1Jap0ebVtWJeAYQdIEz5z/0qJuPQ5O+Cg45i7aKQ8bfCeQHL1661rwQlLlAPIk6OX8Wx9m6xJRl3+FhHuCPzrY4pcM3Y9yXFGX4heXMYmPOsmWjXjl7g/DsYbV63eUAtbuJcUNMFkYMJggxpS74oc6kqZteznbRRibQu2rGHtfrJxN17YvT3htXVzHM7b5tgOlZ5P0Alp/I2nbrj+w/h2IW5iuGLbuKIwdmzcYElVZe9ZkuAMJg5dJ6UEpc9j1j/AAMjlH1tf2NjbvXAQTh7hAIkZMKCROoB/XtJHOrsyKEa7/f/AOpzbi2Z794nT9pdIDsCQoc5UkEgkCBoSNNDWac6fJ6zR4vwY1XS+50P9GWIXE4PEYC5sAY/oXgQ0eYcM39sUyLtJnD+KweLULKuL/wVvZvDO5/VG0LXe6uDyQt30eyPHtXPhg/G+S5Ov8Q1MZaaOZdtUbHtLxD/AEgWhEWbTMeme6Mq+4Uf7ym6qSUdvv8Asjj/AA/T7/O/dIoeHsrXT3qi0SrsrnusrwNFi8GUE9arTQlF/m4ro6PxBPwkoPdT654+6LfDWreaQ9t9G8M4GDoRr3doNoTOh5Vpcn7f3ONPxEuYtfqG4Lg7KkNLzP2EOkkggm4CDB185rHGUIcrd9Ow82o3yvakR4nghAJCvsYlUieU/tJ+VbY5o+5IZm3wkDNgwN99PrRufqjYuyS9YVPDP/eonu5Ki21ZB+qRvzpm6IHmvhEJAHLnv0pm9NArG7smuKACdDUQD54B71xTAIiRTI+5mndtI0/D7uZQOmtDlVOzz8OeALjvHksbjMdNtY/iaLFgclbGrdJ1E5v2r4tbxHiOaeUk/hqPeuhjWxUh2LHJMxjkiTP8edVKRqUSpxZ1rJN2OQ1PCuYj0pM51wPgvX0IgSSRzbUe2/8AHlSmMjJi2cSy0MopjseecHwywwnEATqo+lZ5YueDs4PiclxPk03A7S33CgCBufyrBqZSxKzq49Vjnjcoro6PwHhVnC3UvoSNe6ccil0qPo4Q+gNZPh+vnLM8c+n19TzXxXNPPGmujRYTga2sbfxZgK9tSPJj/KmOWiIZ/nNXd4+5yJZ3LFHE3wrMFe4ibjXbxEd62b0EjID6Kqj2rj6mXiTbXpwet0WlWPFCPr2R4W/JCyZUErzBEaiOo/AeQoFkyKPDNOWGzn0ZNZxQSRIEnWd/Sh3SaBni38svcNx9wPCQSdBG/tQxcr44Obk+Hwb83QVhO1DgxcAYbcgfrWuOTI3Xf2EZfhcHG8boi4jig7BlXKNjvBI5j6V0Ydcg4sUora3YM9wnxE86Newe2grvCVDeR+lDwnQL7BLl2mIvgje6TTVwLlBMDvLNNjIzTwFnxztMMLlRULM49AAK0xw7+WeVxY3OzDcV7QtcklY6xNaapUa8eKjO4h2eW5DeglKuDXDG6bXoCsNKXIuLK+6uvlWeQ6PLogZ5nT0pDjfI9PiiNWK7eo3kHyodpPU89yTIETuOhqBciK21CGmbfsrj1tJqu51M661yddBzlwzu6TIvC2dGqvcVVkKnMoZSOexG9c+GGUZbvVDnp4zTTNFx3tQDwy3ckZ8QVsNHUEjEe0I4/tDrXoJSqG5HmNJonPWeFLpcmf7vMHUNldWny56H+OQrmY4qT2o9RKThT/8AUrThL8hoWQeTCfXlT/6SS5ob/VY2trLLEWJUE6GNRynyPSi/oaXlM0NWovnorwj23UjXn77UuWnnDtGtZseaLSZDi8Y4YlswM+eh9/Wl7ZJ0MgoKNJcF7wjjHerkJ8Q8WXk0faHtWnHk9Gc7UaeMJb1+oWL1aUIsm7/w77yKqvMC4+o601sAZlYnWSGAnpyplTb4ZnnGV8MGY01UFs4FO3nV3yTawPtZZUWlusfH8K+nOupB8tHhtO3upGDu3yARpB3o2dJIgttplmAd/ar2LsZ4klFxXTG3VHP5iqlFAq/Qp+JQvhHqaw5Er4NUU0rYGjUstMna0RvHLmDvQ2roOpVY1rdCw4yG2E1nSB6fhSmaIVZaWMRlEA1nnjTZshOg5eK3ANGPzP76X4KbNMcro8+OcqqFpRGZwp5M4QOf/Yv160x1sUSRgo5pZV60avsnje+u+M6vvrEzXOy3hkpRNeae7A69DSX+EXwJCkgc409zWzFq7Vzi181yc15It1GXPsysvuy6MCK3Y5QnzFi5TmlTQOMRTNgtZhuIti4p1huU7N5Hpz15fOc+bHfKNml1Li6fRnB3tq4NCjKZE7gjp5Vkco0dVLeq9Db28QLiB4gkagdaLDlUm0c/LicHQiNrvWpCGyXvopqjYpy5G9+KqmMUiay43qbW2E8iKbtliTduQNFQZVHkOfrXcw6dqPzPDYHSsxGItMDrUljlH0N8WmMRqW5B0RG/EseW3rSpT4DhFepUYm8ZJ61mkNt8kC+XzoH0SKthtywwAJYbAwCCddgY50mLTNebDOEU5UPxmHQBO7uZiy6iDIb7vnQQlKTaaCyQhCKcXYtm1CMGQKQJDQ4JJgwdY2jlz86OUfLYEJVKiNPX5UiuTTFj7jcqiG20WeEfQCd9D7SKzz7N+J3S9y77G2ycSifaLEATudfyk+1KzrcuAnNQxys0uLv4jDuy946kGCJlT7GR8hW+Olw5I3VfRnFyama5aTXpxz+pNa40zD9qgYQdgRMb6GR9aRP4fKHOOQzFq4PiSosV4dh2tgkoHbXwsBA3A3jY0Hi54JJ8tFvZKTcVweHZifEl3z1/eKP+rk1zEpNRl6lPxTgz5lIZfPSRIOmn8bVlrdK4qjuafUrZUhmHV0bQDL0BIB6wJ0P8eq3iyKW6Ic54px75Cr40DL8J+nkfOtunzeIq9Tn5VXYIzTXQic+TEUnlTFTAcnEmW+dqPYkKWeTKzjb6nWa7sFwecxKzLYgwd6yTk77N0UqI7jaUqUmEkVmMf5fnWWcrZoqogj60uy2ew9oTMx5Tv5UrJH2NOmUVK2JfZidTQRi4rkvPl8SXAlt4ysNCNZGYNIMgztI8vKo+xUVcQsYtyuUsSOh15QB1iKFvijRDuxJ9KWNPBgaF8DY8huFQlSRy8XryP5UmbpmrEm1fsXeBvG3ct30MA+QIBgiYPl+BrO7acTbOEZK/Rms4ixchyfjUNJnmo3roaKX4f0OFrIU6RBbwd0DvFErqJAkGZUjaK3OUXwzm7Z9oGbQ5Tp1pna4M/MZ1Ia2II+EwPKleAn2jR/Wyj0x9vHP1NLlporofD4jkfYr4xtzVLToKWubdD8PxEgExmHNZgkeXnWTUaJxfiY+zbptdHK9k/swuAFDp4kaTPPTcHoRTMGZZFXqFmxuEuREIjy3MVqjx2Y8kr/KSXAjajT8atSlHsRwzEY3HanXnXWnm44OZHHQA16TSdw1IjxNwRI5UqbHQKqCaSky3ImFk9R86vaXY3ux5k8oFRxIpIIwfB713N3aFgoltNhWfLJQ/MPwYnldRoFu4R1MFYjfp0oLT5QU8csb2yGqQD/H0oGFGSXZNK8j86Gn6o0XB9MaG1jT8aqSCg+dpcWLvdINiSZPWDvHzrE1vmdeP4WJFtwsAq1rKDmIKnmI1getKmm5KVjouotM1lu1mw1sncSvTYn8iK1aSVSaOTq4p2mR2rGVTdZTpokjn1/jrXU74ORajeT24X19wXC3UzEvmKkNEQSCdj86bOMmvKY8eba2582JZW23xAj0oqr1FvKpf+ol3B9NvrVN12Elb8pE9kAazvuNR8qFNt8DGoJebsW3hCdVYGfn023qr55Q1Qjt8skSWbV2yxbu8yHW5b1GYD7S9GH8eWPPp+fExnQ0uruPg5n9GWJwEjvLbzbYEqQDJ3lWA2PI0zFmjkXPYjPjnhfCAWt3NcoPsD9a0ppdmNyu0jnd67JNOsrsZPOqsugbEXjoJpcrsNcIWy6/aI+dDuKDbeJs9PlJolJASv0JVuA6qv0AorFNWGviWVNSTz1gxWfJyzp6bbjj3yUWLvZ9WMDkOZ9qHbQnJk3ysFBoGiWKDUL3CoapoOMqZO15oAOwPvSlBJ2jX40pRSfSNH2dxMhZPwmD+R/D61h1EdrtHY0uTfjpnS+zl1HW6rCSpDgdJ+I/NRTNHL8Q5fxNS28P0/wBkmOQOpXlpzHka7aR5e9suQZOzivHd3F21zSD9fyofFce0OUFkdRYOvBypnMrctD8qYp2hOReHLax/dJbWXYMTptIAih7Y1T8tRIR3Z8CHVuug5VaVFOTrkbxS6FZVtHwqigkAanUn8aZHrkzPzNtlnavJ3BYuSQNxpBoPUCSknSKP/Jb2rljI7Bb2t5Jyqp0/aDkDB1Hl56c7V6TxPNFep6P4b8TjBPHl9FSb5+xfi64uwbmYGYy6SBzJFacePyrcYNVng5PYjiVxZMitMuw+iF7vKl7i0gcNJ2q7I+SVW6ID6gUDBZMrXOSD6VORT2+rHXLtwDWF/GqtlpRG3LvhPikx7ULYyEW+isz60DYZIDVBWSJqYq0Wi14fgwxA3+v/AHpM5ND8cbNnguDo3hNotKiYKadQUJDT7Vyc+SSdpna0+1RqSKbHcIOFuaNCv9kyreWh39utMjnWVbZdhrGsct2N8excdn+Klb5DbXLce6kMB7xFN06qSoVrvy39/wCfYs1v6wSRBPuQa7aVRPL95efQKRiik55J6HYUDTcq9DXjlihicrW5lZ+sNOhjXTWtKSSOTJ75WTW8+XnHzpcmrNWPHLb0MTMQTrzqWDtS7IkZtJOgq3KkAsalIkZjPlv8qidi5LkIxWNugy+pOvp6VSmnwg/A2q36jbHF3t6iCTzI19PKipCpYzmwYAetVJm8CvrSmEhttatFNky1YMicGqsQ0Mxd6QAeVA+B0Xaoq7t2T5UuTsauBgFUSyVDyqFomtiSI1/jry9al8BI0vB7S/a8XlqE9NPE/wAwPWsmWR0MMa7Og8Hs2mAHdW/7gn5mTXMzttdm2MqZY8T4Yt2y1vYAEjmAfQ6D/pWFTlGVhxnUufU5vbBS/bnk4B+cV2tPzyiap+Rr5Gl4hbYMYGmhGh2IBrs4naVnl9Q1GTa9f+AVbpUHQ/WtSSObN2S4HD95J+k60MnQzHFdssEt3EWLZMltiAyhY1MMCJ86XOMZK5Idhc/EUcbpMGxXFmZwoA002iSPShw4tvI/XapT8ifXqQWL+ZcsZucc5ovUVa2pp8i2rFyNtOv5VEiON/P6By2cviuOTsYEGDod/agbSYxQm41XCIsVjrav3ltZ8MFWGgadT5yKuErlyBnxqONJS59Tl7tpQtj0Cs2tC3yESI1XYNDs1W2QUXJobB2kGKu6UMpcFwQGKUhg4GiKHhqhaCbDA++9Ru0ErTL3DMANBtznL9azTib8cjS8H4kyZWBJG2utZM2NNGzFLmje4fEZwApljoAJBmCI1/OuTOD3JIY0krfRy3tILiXnzBlYOSQ0Tr4hJHqDXW0XCSL1DTja6N0/aNlVJRW8A16+fyNdvDTR5PWYWun/ABHl7TWyPFZX2rSoI5bhNBuG4pYaIQLPUCPnQOCs0Y4z2luOHW2Ehreogkkr6iYj60hyXzNONZcd7WiuxfY6HBWAIkMGBFNWoTMr02TluiovdlXDEow066fhTHJC8c64YfhODui+MT71zNRvb4PVaLLiUEgTj1iE0Uj06UOmvdyO1bi8bpmbxFkgCDIbn+XrXTUDzjzW6Zz26/Ks1mwgzUJZIhoij2apZRIpjWoRcAl9pNKfIZHVogtQh6oWiWw0Gh9Q0W9jFkTGWI5iflNC4jozaLPh3FojMCwHPnS5YrNOPKb/AAeJS7blJE8vhPpPzrkZ47XR1MHuzD8cwro7Ie9GpMXgQ3SZO/r+6uhpUuOvsZs8k06fBd25bD2WP3Y+kf8AxNdbCcDVJtff9wVa1o5U+iaxf5UEzTg8yL3g2PYAoHADkSCFOizr4hpoTtWXM1V+x0tPiV9lxi+JMoC28seX1M0jBbdyNOqxpRqCTHcG4wXLK922pWIW4sAjyuAiD5GtGXyq0m/o/wDBx4QvI1Lr6Wv9Frib6/eU/wBFsw9jWdTv0Z1oYajaK7i18FQJBp+BJsx6q1EoLwDDLy35Gt1cHDjFuVnGrhrnM7QimqRZKho0gWSCrooY9yqbotIHpQZ6rIeqFo9ULFWhLQWTImiQSY5b5FSkGp10aXs3xiCFecp+7B+YJFc3U6fm0djSancqZecdUt+079XECFabdwDplYAHmZB5UnA9kqa5HZOV1SPYHiSth1UfZYj6sfzru4Ivs89rskW3Fe6BzdWtdnH2MdbZYq2kyQcoO0OyOAYO4jzj1oXjixq1UlaFw+Na2CpFBPGm7NODVbI7UPwGJzPJIA310ocie3gLBkTn53SLq1jwdJrLLE1ydPHqIS4TBeIYrNoDWjBD3MGvyrpAWHLA71pfBy4VJ0jl9wa1gaOhYgqEsehoosj5JC4om0ykj2JtwqH72Y+wIA/OhnGkmVCVya9geljBKhYtUELULPCoWE4fUEUUSLscy1TQRJhd949aGaTXKG4W1Lhmia4+QW7iiDOS4ux02P0+QrHGCcrg+fY6ssjjCp9P1X+RMCxtqVPJ/wAq62J3E4Gqg1N/Ymu3QRTzElToGGII51A9gRZ4kRzqWDLAmEpxNToauxUsLj0S2riHaiRnmpepMB0M0XAuMpJkdu+c0UNmhxbXLDrRA1oZdBYbjKzmM1js3Eb0LIIDULJLQkgdaKKt0VJ0rC+LLGQDkIpudVRn0zu2VxrMazwqFi1Cz01RYoqFklpoNRcFhLDnRNljWWKiJJUXnZjieRwrgsn3ZB+jaTScmNdmvBmk47TQ9o+FZB3lsko3iAIggHWPONfkelNxZdstsgMuNThuh6en3M7bua1tTOXNeo65b5iraKjL3BbjULY9EXeGpZKsmt4gir3AvEgi1xBhzqbgXp4sLtcRFTcA9OWuBvK25ignPgbh07bOdM1ZyEc0NkoWrTIH8LsSZrRij6mbPOlQ7i3Kpm6L0y4ZW1mNR6oQWoWJULFqFiiqLDLLSIqwkxjVaXBTJcHiWRgVj3Eirq+y4ycXwbC3xVrtnKwjLtlHhjzA1odi4ZpWV21XDRRNAOmta0+LOc15mkKuJ5VakC8XINcaTQtjYqkG8MRIJbekZHL0N+kWPlyB8cwzHLtRxvbyIzuLn5QYvV2LSHJcqrCiGW7pG1LcuTdFcGcarZxxsUFBWPW3RqDBckX2BUKta48I52VtyAuLClZejTpiqrMazwqFjqhD0VCxahYtQsmw7cqtEHTVog0b1aIansviNSv3hGsH8atwtNB+LtlGXswPiIyttG46betVifFDNQkndALPTTOKjUSKaYrGKjZEmRFqW2MSI3aqCoQNVWWkHWtRNJlKnRuxwco2ikamM4w2qRAnDGTT4MVNUi0DaU4yVyC44TS5q0Pw8AlvCE0pYzRvROMF1o1jQDy0I2C6VHiRaykTYQ0LxBrKiEoRSnFoanZ4VQQqGDVoomcUTRBlRFlvwHFFLimedPiJmuCw7RauYjkdI5jy0+lZ4R2yaNk578aZSmnCEOZxyoVaGTafSPGrYCIjQjENihLo8RUIPt3I0oHGxsZuKor3omc0aKpFh+GUVqilQjIyctVikhM1QJIcHqWShS9Qg3NV2EkODVLJQjKDvUaTLTaIHwo5UuWJMdHK/UGe0RSZRaHqSY9dRRehBQvWrRAiypUg1cZBTx0i2xeKDEMBrHSQelSS5JilUa9isYSaronbPZKqwqH2UzVHKgoY9wjW6uuAfUhcUAaG1RBKhYA1RmBHhURYdY2p8ehE+x9WCj1QIcKtEFqyj1UEhasgoqyC1GWIRUYaILgilT4HRI6AYFWRI15UyKVC5ydhAOlXLokSGlsajwoWEhbJgmqfoMg6scDTF0KfZG9AwkRNQsIbULP/2Q==">
            <a:extLst>
              <a:ext uri="{FF2B5EF4-FFF2-40B4-BE49-F238E27FC236}">
                <a16:creationId xmlns="" xmlns:a16="http://schemas.microsoft.com/office/drawing/2014/main" id="{C4E6190B-E3DF-4B51-A93B-2F00912E4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76" y="2060848"/>
            <a:ext cx="2556927" cy="384237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245386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환경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2BC6C78A-3F01-4D08-A43E-30151B158A20}"/>
              </a:ext>
            </a:extLst>
          </p:cNvPr>
          <p:cNvSpPr/>
          <p:nvPr/>
        </p:nvSpPr>
        <p:spPr>
          <a:xfrm>
            <a:off x="3405661" y="1786596"/>
            <a:ext cx="3094677" cy="434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Unity 3D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Visual Studio 2019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GitHub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 Max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Z-Brush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FBX SDK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Adobe Photoshop CS6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33668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CCD5E570-17D4-4204-9BD1-FFD9D90F07BC}"/>
              </a:ext>
            </a:extLst>
          </p:cNvPr>
          <p:cNvGrpSpPr/>
          <p:nvPr/>
        </p:nvGrpSpPr>
        <p:grpSpPr>
          <a:xfrm>
            <a:off x="1064568" y="2143309"/>
            <a:ext cx="7830223" cy="1734966"/>
            <a:chOff x="5907070" y="2983059"/>
            <a:chExt cx="3094677" cy="173496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xmlns="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EC0426E-8267-4116-8327-E0E257C2F89D}"/>
                </a:ext>
              </a:extLst>
            </p:cNvPr>
            <p:cNvSpPr/>
            <p:nvPr/>
          </p:nvSpPr>
          <p:spPr>
            <a:xfrm>
              <a:off x="5907070" y="3474608"/>
              <a:ext cx="3094677" cy="12434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리프트와 컨트롤러를 사용하여 실감나는 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제작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SRP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렌더링 파이프라인 최적화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역기구학을 이용한 상호작용 애니메이션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중점 연구 분야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224CD19C-FA1D-4724-9C17-0CC50A1D01B6}"/>
              </a:ext>
            </a:extLst>
          </p:cNvPr>
          <p:cNvGrpSpPr/>
          <p:nvPr/>
        </p:nvGrpSpPr>
        <p:grpSpPr>
          <a:xfrm>
            <a:off x="1029497" y="4299725"/>
            <a:ext cx="7830223" cy="1734966"/>
            <a:chOff x="5907070" y="2983059"/>
            <a:chExt cx="3094677" cy="1734966"/>
          </a:xfrm>
        </p:grpSpPr>
        <p:sp>
          <p:nvSpPr>
            <p:cNvPr id="22" name="직사각형 125">
              <a:extLst>
                <a:ext uri="{FF2B5EF4-FFF2-40B4-BE49-F238E27FC236}">
                  <a16:creationId xmlns:a16="http://schemas.microsoft.com/office/drawing/2014/main" xmlns="" id="{B49B132F-0943-4202-A601-0DABF4C7C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5A972354-BC8D-46F9-A049-F919A8FE2E2C}"/>
                </a:ext>
              </a:extLst>
            </p:cNvPr>
            <p:cNvSpPr/>
            <p:nvPr/>
          </p:nvSpPr>
          <p:spPr>
            <a:xfrm>
              <a:off x="5907070" y="3474608"/>
              <a:ext cx="3094677" cy="12434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Overlapped IO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윈도우 소켓 프로그래밍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이용하여 캐릭터 오브젝트 동기화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랭킹 시스템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DA571188-9CA7-4DE5-9673-806119DEFF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242038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37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220696075"/>
              </p:ext>
            </p:extLst>
          </p:nvPr>
        </p:nvGraphicFramePr>
        <p:xfrm>
          <a:off x="1642609" y="2540392"/>
          <a:ext cx="7265160" cy="3027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69213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1901210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980427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514310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          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2016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,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컴퓨터그래픽스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3DGP1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공부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간단한 데모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 </a:t>
                      </a:r>
                      <a:endParaRPr lang="en-US" altLang="ko-KR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게임 프로그래밍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/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ip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통해 네트워킹이 되는 게임 제작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개발 관리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 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절대강좌 유니티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5),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그래픽 특강 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박두환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 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–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클라이언트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,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그래픽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4345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38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05509639"/>
              </p:ext>
            </p:extLst>
          </p:nvPr>
        </p:nvGraphicFramePr>
        <p:xfrm>
          <a:off x="1642609" y="2492896"/>
          <a:ext cx="7119132" cy="26619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934127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2099308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2DGP,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 그래픽스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WinAPI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GLUT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STL,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협동개발 경험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다인용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플레이 게임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 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절대강좌 유니티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5),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 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김동엽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–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클라이언트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8049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39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69415264"/>
              </p:ext>
            </p:extLst>
          </p:nvPr>
        </p:nvGraphicFramePr>
        <p:xfrm>
          <a:off x="1642608" y="2492896"/>
          <a:ext cx="7265160" cy="308620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69214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1901210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980427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514309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4300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C++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개발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DirectX12,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Overlapped IO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인 협동 플레이 게임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자료구조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ARVR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모니터링 기반 훈련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IOCP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소켓 모델을 이용한 개발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7611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공부 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절대강좌 유니티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구축을 위한 소켓 입출력 모델 공부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 개발 예정</a:t>
                      </a: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손채영</a:t>
            </a:r>
            <a: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/>
            </a:r>
            <a:b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</a:b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-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서버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434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2408450" y="5734246"/>
            <a:ext cx="507231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VR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시장에서 쉽게 찾아 볼 수 없었던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협동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게임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 descr="검은색, 하얀색, 거리, 측면이(가) 표시된 사진&#10;&#10;자동 생성된 설명">
            <a:extLst>
              <a:ext uri="{FF2B5EF4-FFF2-40B4-BE49-F238E27FC236}">
                <a16:creationId xmlns:a16="http://schemas.microsoft.com/office/drawing/2014/main" xmlns="" id="{9B0D8C3C-C10C-4CBD-92ED-5BF44B1D53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00355" y="1891097"/>
            <a:ext cx="3087664" cy="308766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1AB685D0-F056-4E6A-8443-32B9CDA910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72348" y="1891097"/>
            <a:ext cx="3033293" cy="3087664"/>
          </a:xfrm>
          <a:prstGeom prst="rect">
            <a:avLst/>
          </a:prstGeom>
        </p:spPr>
      </p:pic>
      <p:sp>
        <p:nvSpPr>
          <p:cNvPr id="7" name="더하기 기호 6">
            <a:extLst>
              <a:ext uri="{FF2B5EF4-FFF2-40B4-BE49-F238E27FC236}">
                <a16:creationId xmlns:a16="http://schemas.microsoft.com/office/drawing/2014/main" xmlns="" id="{029AAF67-570B-4902-9B71-FE280FC4527B}"/>
              </a:ext>
            </a:extLst>
          </p:cNvPr>
          <p:cNvSpPr/>
          <p:nvPr/>
        </p:nvSpPr>
        <p:spPr>
          <a:xfrm>
            <a:off x="4552502" y="2881783"/>
            <a:ext cx="800992" cy="792088"/>
          </a:xfrm>
          <a:prstGeom prst="mathPlu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39177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" y="1308998"/>
            <a:ext cx="9424035" cy="53600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40</a:t>
            </a:fld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66821265-E8AF-4177-A741-6BB9CB401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22728117"/>
              </p:ext>
            </p:extLst>
          </p:nvPr>
        </p:nvGraphicFramePr>
        <p:xfrm>
          <a:off x="990421" y="1628800"/>
          <a:ext cx="7925158" cy="5031713"/>
        </p:xfrm>
        <a:graphic>
          <a:graphicData uri="http://schemas.openxmlformats.org/drawingml/2006/table">
            <a:tbl>
              <a:tblPr/>
              <a:tblGrid>
                <a:gridCol w="1103453">
                  <a:extLst>
                    <a:ext uri="{9D8B030D-6E8A-4147-A177-3AD203B41FA5}">
                      <a16:colId xmlns:a16="http://schemas.microsoft.com/office/drawing/2014/main" xmlns="" val="2893285457"/>
                    </a:ext>
                  </a:extLst>
                </a:gridCol>
                <a:gridCol w="1479630">
                  <a:extLst>
                    <a:ext uri="{9D8B030D-6E8A-4147-A177-3AD203B41FA5}">
                      <a16:colId xmlns:a16="http://schemas.microsoft.com/office/drawing/2014/main" xmlns="" val="271003524"/>
                    </a:ext>
                  </a:extLst>
                </a:gridCol>
                <a:gridCol w="713584">
                  <a:extLst>
                    <a:ext uri="{9D8B030D-6E8A-4147-A177-3AD203B41FA5}">
                      <a16:colId xmlns:a16="http://schemas.microsoft.com/office/drawing/2014/main" xmlns="" val="3358523374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58290885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10161354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5944755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288987181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951122877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46037989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599254624"/>
                    </a:ext>
                  </a:extLst>
                </a:gridCol>
              </a:tblGrid>
              <a:tr h="41483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항 목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1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4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7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8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29545688"/>
                  </a:ext>
                </a:extLst>
              </a:tr>
              <a:tr h="337396">
                <a:tc rowSpan="6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endParaRPr lang="en-US" altLang="ko-KR" sz="14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박두환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캐릭터 리소스</a:t>
                      </a:r>
                      <a:r>
                        <a:rPr lang="ko-KR" altLang="en-US" sz="110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제작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`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68806803"/>
                  </a:ext>
                </a:extLst>
              </a:tr>
              <a:tr h="33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맵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제작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기능 추가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0299262"/>
                  </a:ext>
                </a:extLst>
              </a:tr>
              <a:tr h="33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배경 및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장애물 모델링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8919392"/>
                  </a:ext>
                </a:extLst>
              </a:tr>
              <a:tr h="3592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에니메이션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15147353"/>
                  </a:ext>
                </a:extLst>
              </a:tr>
              <a:tr h="3592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오브젝트 간 상호작용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26901042"/>
                  </a:ext>
                </a:extLst>
              </a:tr>
              <a:tr h="359212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SRP</a:t>
                      </a:r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통한</a:t>
                      </a:r>
                      <a:endParaRPr lang="en-US" altLang="ko-KR" sz="11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/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렌더링 파이프라인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316369"/>
                  </a:ext>
                </a:extLst>
              </a:tr>
              <a:tr h="277466">
                <a:tc rowSpan="6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endParaRPr lang="en-US" altLang="ko-KR" sz="14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김동엽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이펙트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09654874"/>
                  </a:ext>
                </a:extLst>
              </a:tr>
              <a:tr h="3133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</a:t>
                      </a:r>
                      <a:r>
                        <a:rPr lang="en-US" altLang="ko-KR" sz="110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UI </a:t>
                      </a: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3368624"/>
                  </a:ext>
                </a:extLst>
              </a:tr>
              <a:tr h="3049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적 구현 및 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AI</a:t>
                      </a:r>
                      <a:r>
                        <a:rPr lang="en-US" altLang="ko-KR" sz="110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10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부여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9977267"/>
                  </a:ext>
                </a:extLst>
              </a:tr>
              <a:tr h="378577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씬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itchFamily="34" charset="0"/>
                        <a:buNone/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  <a:cs typeface="+mn-cs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9552907"/>
                  </a:ext>
                </a:extLst>
              </a:tr>
              <a:tr h="325094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</a:t>
                      </a:r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기기 연동</a:t>
                      </a:r>
                      <a:r>
                        <a:rPr lang="en-US" altLang="ko-KR" sz="11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1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및 처리 </a:t>
                      </a:r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스크립트작성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04871130"/>
                  </a:ext>
                </a:extLst>
              </a:tr>
              <a:tr h="2626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메인 프레임 워크 제작</a:t>
                      </a:r>
                    </a:p>
                  </a:txBody>
                  <a:tcPr marL="19399" marR="19399" marT="17907" marB="1790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931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공통</a:t>
                      </a:r>
                      <a:endParaRPr lang="ko-KR" altLang="en-US" sz="1400" dirty="0"/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테스트 및 디버깅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</a:tbl>
          </a:graphicData>
        </a:graphic>
      </p:graphicFrame>
      <p:sp>
        <p:nvSpPr>
          <p:cNvPr id="11" name="제목 1">
            <a:extLst>
              <a:ext uri="{FF2B5EF4-FFF2-40B4-BE49-F238E27FC236}">
                <a16:creationId xmlns:a16="http://schemas.microsoft.com/office/drawing/2014/main" xmlns="" id="{1F344151-1E03-419F-8CB8-576CF3165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</p:spTree>
    <p:extLst>
      <p:ext uri="{BB962C8B-B14F-4D97-AF65-F5344CB8AC3E}">
        <p14:creationId xmlns:p14="http://schemas.microsoft.com/office/powerpoint/2010/main" xmlns="" val="2470057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2880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41</a:t>
            </a:fld>
            <a:endParaRPr lang="ko-KR" altLang="en-US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xmlns="" id="{66821265-E8AF-4177-A741-6BB9CB401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61833792"/>
              </p:ext>
            </p:extLst>
          </p:nvPr>
        </p:nvGraphicFramePr>
        <p:xfrm>
          <a:off x="523844" y="2000240"/>
          <a:ext cx="7925158" cy="3262325"/>
        </p:xfrm>
        <a:graphic>
          <a:graphicData uri="http://schemas.openxmlformats.org/drawingml/2006/table">
            <a:tbl>
              <a:tblPr/>
              <a:tblGrid>
                <a:gridCol w="1103453">
                  <a:extLst>
                    <a:ext uri="{9D8B030D-6E8A-4147-A177-3AD203B41FA5}">
                      <a16:colId xmlns:a16="http://schemas.microsoft.com/office/drawing/2014/main" xmlns="" val="2893285457"/>
                    </a:ext>
                  </a:extLst>
                </a:gridCol>
                <a:gridCol w="1479630">
                  <a:extLst>
                    <a:ext uri="{9D8B030D-6E8A-4147-A177-3AD203B41FA5}">
                      <a16:colId xmlns:a16="http://schemas.microsoft.com/office/drawing/2014/main" xmlns="" val="271003524"/>
                    </a:ext>
                  </a:extLst>
                </a:gridCol>
                <a:gridCol w="713584">
                  <a:extLst>
                    <a:ext uri="{9D8B030D-6E8A-4147-A177-3AD203B41FA5}">
                      <a16:colId xmlns:a16="http://schemas.microsoft.com/office/drawing/2014/main" xmlns="" val="3358523374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58290885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10161354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5944755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288987181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951122877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46037989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599254624"/>
                    </a:ext>
                  </a:extLst>
                </a:gridCol>
              </a:tblGrid>
              <a:tr h="38290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항 목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1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4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 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7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8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29545688"/>
                  </a:ext>
                </a:extLst>
              </a:tr>
              <a:tr h="311432"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  <a:endParaRPr lang="en-US" altLang="ko-KR" sz="16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손채영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10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68806803"/>
                  </a:ext>
                </a:extLst>
              </a:tr>
              <a:tr h="497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통신 처리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0299262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동기화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8919392"/>
                  </a:ext>
                </a:extLst>
              </a:tr>
              <a:tr h="497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랭킹 시스템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15147353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씬 전환 처리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03491354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사운드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38181202"/>
                  </a:ext>
                </a:extLst>
              </a:tr>
              <a:tr h="6377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최적화 및 버그 수정</a:t>
                      </a:r>
                    </a:p>
                  </a:txBody>
                  <a:tcPr marL="19399" marR="19399" marT="17907" marB="1790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81036898"/>
                  </a:ext>
                </a:extLst>
              </a:tr>
            </a:tbl>
          </a:graphicData>
        </a:graphic>
      </p:graphicFrame>
      <p:sp>
        <p:nvSpPr>
          <p:cNvPr id="13" name="제목 1">
            <a:extLst>
              <a:ext uri="{FF2B5EF4-FFF2-40B4-BE49-F238E27FC236}">
                <a16:creationId xmlns:a16="http://schemas.microsoft.com/office/drawing/2014/main" xmlns="" id="{495ECFF1-AFFF-4B09-AC81-EA850609C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</p:spTree>
    <p:extLst>
      <p:ext uri="{BB962C8B-B14F-4D97-AF65-F5344CB8AC3E}">
        <p14:creationId xmlns:p14="http://schemas.microsoft.com/office/powerpoint/2010/main" xmlns="" val="24700571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208584" y="30813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6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QnA</a:t>
            </a:r>
            <a:endParaRPr lang="en-US" altLang="ko-KR" sz="6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28220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208584" y="30813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6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감사합니다 </a:t>
            </a:r>
            <a:r>
              <a:rPr lang="en-US" altLang="ko-KR" sz="6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  <a:sym typeface="Wingdings" panose="05000000000000000000" pitchFamily="2" charset="2"/>
              </a:rPr>
              <a:t></a:t>
            </a:r>
            <a:endParaRPr lang="en-US" altLang="ko-KR" sz="6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2743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1312029" y="5733256"/>
            <a:ext cx="738538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시각적 정보 최소화를 통한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멀미 저감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C00000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xmlns="" id="{B88CE608-2984-4AD4-BD5F-960323D0D1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372" b="8000"/>
          <a:stretch/>
        </p:blipFill>
        <p:spPr>
          <a:xfrm>
            <a:off x="3577287" y="2507386"/>
            <a:ext cx="2815873" cy="2865830"/>
          </a:xfrm>
          <a:prstGeom prst="rect">
            <a:avLst/>
          </a:prstGeom>
        </p:spPr>
      </p:pic>
      <p:sp>
        <p:nvSpPr>
          <p:cNvPr id="12" name="말풍선: 사각형 11">
            <a:extLst>
              <a:ext uri="{FF2B5EF4-FFF2-40B4-BE49-F238E27FC236}">
                <a16:creationId xmlns:a16="http://schemas.microsoft.com/office/drawing/2014/main" xmlns="" id="{C796832E-6B6A-4575-A083-A7E57C2A2F3C}"/>
              </a:ext>
            </a:extLst>
          </p:cNvPr>
          <p:cNvSpPr/>
          <p:nvPr/>
        </p:nvSpPr>
        <p:spPr>
          <a:xfrm>
            <a:off x="2288704" y="1834220"/>
            <a:ext cx="1685729" cy="586668"/>
          </a:xfrm>
          <a:prstGeom prst="wedgeRectCallout">
            <a:avLst>
              <a:gd name="adj1" fmla="val 33865"/>
              <a:gd name="adj2" fmla="val 98790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로우 </a:t>
            </a:r>
            <a:r>
              <a:rPr lang="ko-KR" altLang="en-US" sz="2000" dirty="0" err="1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폴리곤</a:t>
            </a:r>
            <a:endParaRPr lang="ko-KR" altLang="en-US" sz="20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0" name="말풍선: 사각형 19">
            <a:extLst>
              <a:ext uri="{FF2B5EF4-FFF2-40B4-BE49-F238E27FC236}">
                <a16:creationId xmlns:a16="http://schemas.microsoft.com/office/drawing/2014/main" xmlns="" id="{99AFE4F8-A40E-406D-8CB4-710591C8AC80}"/>
              </a:ext>
            </a:extLst>
          </p:cNvPr>
          <p:cNvSpPr/>
          <p:nvPr/>
        </p:nvSpPr>
        <p:spPr>
          <a:xfrm>
            <a:off x="5961112" y="1692335"/>
            <a:ext cx="1656184" cy="557001"/>
          </a:xfrm>
          <a:prstGeom prst="wedgeRectCallout">
            <a:avLst>
              <a:gd name="adj1" fmla="val -41116"/>
              <a:gd name="adj2" fmla="val 91330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폐쇄된 공간</a:t>
            </a:r>
          </a:p>
        </p:txBody>
      </p:sp>
      <p:sp>
        <p:nvSpPr>
          <p:cNvPr id="21" name="말풍선: 사각형 20">
            <a:extLst>
              <a:ext uri="{FF2B5EF4-FFF2-40B4-BE49-F238E27FC236}">
                <a16:creationId xmlns:a16="http://schemas.microsoft.com/office/drawing/2014/main" xmlns="" id="{64530554-E199-4A06-A048-69DD9B6519D4}"/>
              </a:ext>
            </a:extLst>
          </p:cNvPr>
          <p:cNvSpPr/>
          <p:nvPr/>
        </p:nvSpPr>
        <p:spPr>
          <a:xfrm>
            <a:off x="6714781" y="2842793"/>
            <a:ext cx="1860077" cy="1080120"/>
          </a:xfrm>
          <a:prstGeom prst="wedgeRectCallout">
            <a:avLst>
              <a:gd name="adj1" fmla="val -40234"/>
              <a:gd name="adj2" fmla="val 71906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오브젝트 패턴 단순화</a:t>
            </a:r>
            <a:endParaRPr lang="ko-KR" altLang="en-US" sz="20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xmlns="" id="{B2E395DE-0C85-451F-AE0E-D7A5B4ED1DBE}"/>
              </a:ext>
            </a:extLst>
          </p:cNvPr>
          <p:cNvSpPr/>
          <p:nvPr/>
        </p:nvSpPr>
        <p:spPr>
          <a:xfrm>
            <a:off x="2645420" y="3531871"/>
            <a:ext cx="931867" cy="909557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81A1E17C-742C-4E25-8196-F75E8BFBD41D}"/>
              </a:ext>
            </a:extLst>
          </p:cNvPr>
          <p:cNvGrpSpPr/>
          <p:nvPr/>
        </p:nvGrpSpPr>
        <p:grpSpPr>
          <a:xfrm>
            <a:off x="3111353" y="1947812"/>
            <a:ext cx="3743847" cy="3267531"/>
            <a:chOff x="3036102" y="2328859"/>
            <a:chExt cx="3743847" cy="3267531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3008C657-C833-466E-A132-37B2C8776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036102" y="2328859"/>
              <a:ext cx="3743847" cy="3267531"/>
            </a:xfrm>
            <a:prstGeom prst="rect">
              <a:avLst/>
            </a:prstGeom>
          </p:spPr>
        </p:pic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xmlns="" id="{E2965AC5-4E78-4458-AD50-636A72A5BE73}"/>
                </a:ext>
              </a:extLst>
            </p:cNvPr>
            <p:cNvCxnSpPr>
              <a:cxnSpLocks/>
            </p:cNvCxnSpPr>
            <p:nvPr/>
          </p:nvCxnSpPr>
          <p:spPr>
            <a:xfrm>
              <a:off x="5241032" y="3531871"/>
              <a:ext cx="1473749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xmlns="" id="{EC056D96-7056-4B29-B5E4-7936B82861B7}"/>
                </a:ext>
              </a:extLst>
            </p:cNvPr>
            <p:cNvCxnSpPr>
              <a:cxnSpLocks/>
            </p:cNvCxnSpPr>
            <p:nvPr/>
          </p:nvCxnSpPr>
          <p:spPr>
            <a:xfrm>
              <a:off x="3036102" y="3789040"/>
              <a:ext cx="213292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xmlns="" id="{6152052C-8774-4AC2-B341-05714F63398C}"/>
                </a:ext>
              </a:extLst>
            </p:cNvPr>
            <p:cNvCxnSpPr>
              <a:cxnSpLocks/>
            </p:cNvCxnSpPr>
            <p:nvPr/>
          </p:nvCxnSpPr>
          <p:spPr>
            <a:xfrm>
              <a:off x="4647027" y="4509120"/>
              <a:ext cx="213292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xmlns="" id="{975B8B85-326D-4151-8F53-EDD844CAF098}"/>
                </a:ext>
              </a:extLst>
            </p:cNvPr>
            <p:cNvCxnSpPr>
              <a:cxnSpLocks/>
            </p:cNvCxnSpPr>
            <p:nvPr/>
          </p:nvCxnSpPr>
          <p:spPr>
            <a:xfrm>
              <a:off x="3111353" y="4797152"/>
              <a:ext cx="2602135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7C9B1784-5779-4D16-81A7-C91787DA798D}"/>
              </a:ext>
            </a:extLst>
          </p:cNvPr>
          <p:cNvSpPr/>
          <p:nvPr/>
        </p:nvSpPr>
        <p:spPr>
          <a:xfrm>
            <a:off x="7714518" y="1673857"/>
            <a:ext cx="1894235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내부에서만 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0000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이루어지는 플레이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C01D8522-07B0-4B57-A78D-47E177BD4D78}"/>
              </a:ext>
            </a:extLst>
          </p:cNvPr>
          <p:cNvGrpSpPr/>
          <p:nvPr/>
        </p:nvGrpSpPr>
        <p:grpSpPr>
          <a:xfrm>
            <a:off x="308232" y="1679402"/>
            <a:ext cx="9408062" cy="3931256"/>
            <a:chOff x="947178" y="1842866"/>
            <a:chExt cx="8011643" cy="3172268"/>
          </a:xfrm>
        </p:grpSpPr>
        <p:pic>
          <p:nvPicPr>
            <p:cNvPr id="4" name="그림 3" descr="스크린샷이(가) 표시된 사진&#10;&#10;자동 생성된 설명">
              <a:extLst>
                <a:ext uri="{FF2B5EF4-FFF2-40B4-BE49-F238E27FC236}">
                  <a16:creationId xmlns:a16="http://schemas.microsoft.com/office/drawing/2014/main" xmlns="" id="{863B117C-9625-4461-80ED-537ED5924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947178" y="1842866"/>
              <a:ext cx="8011643" cy="3172268"/>
            </a:xfrm>
            <a:prstGeom prst="rect">
              <a:avLst/>
            </a:prstGeom>
          </p:spPr>
        </p:pic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B8562CF9-C266-4498-9737-71C3A2B13172}"/>
                </a:ext>
              </a:extLst>
            </p:cNvPr>
            <p:cNvCxnSpPr>
              <a:cxnSpLocks/>
            </p:cNvCxnSpPr>
            <p:nvPr/>
          </p:nvCxnSpPr>
          <p:spPr>
            <a:xfrm>
              <a:off x="1208584" y="3922913"/>
              <a:ext cx="3384376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7893633D-81BC-4627-ADC1-C91BBAA0FC6F}"/>
                </a:ext>
              </a:extLst>
            </p:cNvPr>
            <p:cNvCxnSpPr>
              <a:cxnSpLocks/>
            </p:cNvCxnSpPr>
            <p:nvPr/>
          </p:nvCxnSpPr>
          <p:spPr>
            <a:xfrm>
              <a:off x="992560" y="4221088"/>
              <a:ext cx="208823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66684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6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재미 요소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2408450" y="5734246"/>
            <a:ext cx="507231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내에서 역할군의 자유로운 변경 가능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1D105595-CF09-4D45-B738-4E99740AA1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95805" y="1932884"/>
            <a:ext cx="3497606" cy="3497606"/>
          </a:xfrm>
          <a:prstGeom prst="rect">
            <a:avLst/>
          </a:prstGeom>
        </p:spPr>
      </p:pic>
      <p:pic>
        <p:nvPicPr>
          <p:cNvPr id="9" name="그림 8" descr="그리기, 표지판이(가) 표시된 사진&#10;&#10;자동 생성된 설명">
            <a:extLst>
              <a:ext uri="{FF2B5EF4-FFF2-40B4-BE49-F238E27FC236}">
                <a16:creationId xmlns:a16="http://schemas.microsoft.com/office/drawing/2014/main" xmlns="" id="{0F4C312B-7860-4CDB-A756-CA92040678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2461" y="2815279"/>
            <a:ext cx="1443465" cy="1443465"/>
          </a:xfrm>
          <a:prstGeom prst="rect">
            <a:avLst/>
          </a:prstGeom>
        </p:spPr>
      </p:pic>
      <p:sp>
        <p:nvSpPr>
          <p:cNvPr id="19" name="더하기 기호 18">
            <a:extLst>
              <a:ext uri="{FF2B5EF4-FFF2-40B4-BE49-F238E27FC236}">
                <a16:creationId xmlns:a16="http://schemas.microsoft.com/office/drawing/2014/main" xmlns="" id="{5FF9205F-3EED-4A16-819C-298B6E5E7A3F}"/>
              </a:ext>
            </a:extLst>
          </p:cNvPr>
          <p:cNvSpPr/>
          <p:nvPr/>
        </p:nvSpPr>
        <p:spPr>
          <a:xfrm>
            <a:off x="7138605" y="3284983"/>
            <a:ext cx="523832" cy="504056"/>
          </a:xfrm>
          <a:prstGeom prst="mathPlus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1C55135-C5C8-456C-AB39-2DEF1AB7479C}"/>
              </a:ext>
            </a:extLst>
          </p:cNvPr>
          <p:cNvSpPr txBox="1"/>
          <p:nvPr/>
        </p:nvSpPr>
        <p:spPr>
          <a:xfrm>
            <a:off x="7927925" y="4304494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Flexiblity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99346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3">
            <a:extLst>
              <a:ext uri="{FF2B5EF4-FFF2-40B4-BE49-F238E27FC236}">
                <a16:creationId xmlns:a16="http://schemas.microsoft.com/office/drawing/2014/main" xmlns="" id="{7A9633AC-224D-4F15-935B-BABEF3BA7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7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C963FEA-DCC0-44D5-AF2A-354C2399132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65023" y="2841951"/>
            <a:ext cx="2172111" cy="250572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57783D-1A41-4992-9093-6B9E402F001E}"/>
              </a:ext>
            </a:extLst>
          </p:cNvPr>
          <p:cNvSpPr/>
          <p:nvPr/>
        </p:nvSpPr>
        <p:spPr>
          <a:xfrm>
            <a:off x="2216696" y="5734246"/>
            <a:ext cx="5616624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적군을 막아내고 탱크를 수리하여 탈출하라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E872E2B-A355-4309-B8E2-987CB1083C30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xmlns="" id="{B739B53D-B9E3-48EF-B112-DFB324E25386}"/>
              </a:ext>
            </a:extLst>
          </p:cNvPr>
          <p:cNvSpPr/>
          <p:nvPr/>
        </p:nvSpPr>
        <p:spPr>
          <a:xfrm rot="559867">
            <a:off x="3608508" y="386058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xmlns="" id="{9D667301-A987-41E4-8330-7BDD8EB26227}"/>
              </a:ext>
            </a:extLst>
          </p:cNvPr>
          <p:cNvSpPr/>
          <p:nvPr/>
        </p:nvSpPr>
        <p:spPr>
          <a:xfrm rot="3441432">
            <a:off x="3994068" y="3142337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xmlns="" id="{5CFD87A3-4324-4712-89E7-B9EB5BB4B009}"/>
              </a:ext>
            </a:extLst>
          </p:cNvPr>
          <p:cNvSpPr/>
          <p:nvPr/>
        </p:nvSpPr>
        <p:spPr>
          <a:xfrm rot="5400000">
            <a:off x="4848206" y="288956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xmlns="" id="{866BEC1F-AB1F-4860-AE2B-24AFBDF9A5A0}"/>
              </a:ext>
            </a:extLst>
          </p:cNvPr>
          <p:cNvSpPr/>
          <p:nvPr/>
        </p:nvSpPr>
        <p:spPr>
          <a:xfrm rot="7509901">
            <a:off x="5738513" y="3090606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B3C56CB-B48E-4557-82CB-E0BF5B50B51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9369888" flipH="1">
            <a:off x="5629463" y="1013685"/>
            <a:ext cx="2004944" cy="2232259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xmlns="" id="{2F2362A6-9198-44F1-9842-8CE9E82DC86C}"/>
              </a:ext>
            </a:extLst>
          </p:cNvPr>
          <p:cNvSpPr/>
          <p:nvPr/>
        </p:nvSpPr>
        <p:spPr>
          <a:xfrm rot="9703522">
            <a:off x="6302660" y="376088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BEA53C1F-ED1D-4C77-BABF-26974618268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797051">
            <a:off x="1886161" y="2201465"/>
            <a:ext cx="1691641" cy="110142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xmlns="" id="{5FBB355B-FAC4-4C98-9D77-CA506BEB139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7226951" y="3393409"/>
            <a:ext cx="1573279" cy="110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513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CCD5E570-17D4-4204-9BD1-FFD9D90F07BC}"/>
              </a:ext>
            </a:extLst>
          </p:cNvPr>
          <p:cNvGrpSpPr/>
          <p:nvPr/>
        </p:nvGrpSpPr>
        <p:grpSpPr>
          <a:xfrm>
            <a:off x="5800114" y="1707833"/>
            <a:ext cx="3094677" cy="697483"/>
            <a:chOff x="5907070" y="2960690"/>
            <a:chExt cx="3094677" cy="840098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xmlns="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EC0426E-8267-4116-8327-E0E257C2F89D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2290156"/>
            <a:ext cx="5184576" cy="37311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7" name="그림 6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xmlns="" id="{911129F9-81B4-48B8-B5EA-13787C008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9569" y="2060938"/>
            <a:ext cx="4974844" cy="3731133"/>
          </a:xfrm>
          <a:prstGeom prst="rect">
            <a:avLst/>
          </a:prstGeom>
        </p:spPr>
      </p:pic>
      <p:sp>
        <p:nvSpPr>
          <p:cNvPr id="19" name="직사각형 125">
            <a:extLst>
              <a:ext uri="{FF2B5EF4-FFF2-40B4-BE49-F238E27FC236}">
                <a16:creationId xmlns:a16="http://schemas.microsoft.com/office/drawing/2014/main" xmlns="" id="{73AD7987-A2DE-41A4-95EA-F0E9BF735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68" y="5798958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대표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xmlns="" id="{A2B61257-DA83-4042-8F8A-4B601C83C0F8}"/>
              </a:ext>
            </a:extLst>
          </p:cNvPr>
          <p:cNvGrpSpPr/>
          <p:nvPr/>
        </p:nvGrpSpPr>
        <p:grpSpPr>
          <a:xfrm>
            <a:off x="5800113" y="3514852"/>
            <a:ext cx="3094677" cy="697483"/>
            <a:chOff x="5907070" y="2960690"/>
            <a:chExt cx="3094677" cy="840098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xmlns="" id="{0C2ECFCD-27A0-44D7-9FB9-EE914F233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A36510F7-FA9F-4987-9181-46229075501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2 (min) ~ 3 (max)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F2A4D2B2-5D53-45FF-B47B-FCEE074A5CA6}"/>
              </a:ext>
            </a:extLst>
          </p:cNvPr>
          <p:cNvGrpSpPr/>
          <p:nvPr/>
        </p:nvGrpSpPr>
        <p:grpSpPr>
          <a:xfrm>
            <a:off x="5800113" y="4437465"/>
            <a:ext cx="3094677" cy="69748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xmlns="" id="{F5D42DEC-02BF-43E6-8417-475DC8AE3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DC80FF44-A259-4CF4-8C5B-DF4775801F04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C8290DF3-590E-4012-BBF7-1AD248A124D9}"/>
              </a:ext>
            </a:extLst>
          </p:cNvPr>
          <p:cNvGrpSpPr/>
          <p:nvPr/>
        </p:nvGrpSpPr>
        <p:grpSpPr>
          <a:xfrm>
            <a:off x="5800113" y="5301208"/>
            <a:ext cx="3094677" cy="1368436"/>
            <a:chOff x="5907070" y="2960690"/>
            <a:chExt cx="3094677" cy="1648241"/>
          </a:xfrm>
        </p:grpSpPr>
        <p:sp>
          <p:nvSpPr>
            <p:cNvPr id="40" name="직사각형 125">
              <a:extLst>
                <a:ext uri="{FF2B5EF4-FFF2-40B4-BE49-F238E27FC236}">
                  <a16:creationId xmlns:a16="http://schemas.microsoft.com/office/drawing/2014/main" xmlns="" id="{D561DA5A-E71E-46A8-910F-1E642E2EF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0AD1E3D4-FB02-48C4-808A-D2751E1ACC98}"/>
                </a:ext>
              </a:extLst>
            </p:cNvPr>
            <p:cNvSpPr/>
            <p:nvPr/>
          </p:nvSpPr>
          <p:spPr>
            <a:xfrm>
              <a:off x="5907070" y="3404130"/>
              <a:ext cx="3094677" cy="12048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맡은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역할군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충실히 수행하여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 안에 몰려드는 적군을 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모두 무찌르고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8</a:t>
            </a:fld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xmlns="" id="{9FA3FB12-B34E-4367-9434-ED0480346E09}"/>
              </a:ext>
            </a:extLst>
          </p:cNvPr>
          <p:cNvGrpSpPr/>
          <p:nvPr/>
        </p:nvGrpSpPr>
        <p:grpSpPr>
          <a:xfrm>
            <a:off x="5800113" y="2618634"/>
            <a:ext cx="3094677" cy="697483"/>
            <a:chOff x="5907070" y="2960690"/>
            <a:chExt cx="3094677" cy="840098"/>
          </a:xfrm>
        </p:grpSpPr>
        <p:sp>
          <p:nvSpPr>
            <p:cNvPr id="43" name="직사각형 125">
              <a:extLst>
                <a:ext uri="{FF2B5EF4-FFF2-40B4-BE49-F238E27FC236}">
                  <a16:creationId xmlns:a16="http://schemas.microsoft.com/office/drawing/2014/main" xmlns="" id="{E563E546-3126-4F2D-9CAB-9044D0AF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21E65FA6-6AAB-456D-918C-6B40E9174442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롤 </a:t>
              </a:r>
              <a:r>
                <a:rPr lang="ko-KR" altLang="en-US" sz="14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플레잉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탱크 디펜스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50265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76" y="1702198"/>
            <a:ext cx="8817120" cy="3737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2809860" y="5643578"/>
            <a:ext cx="4643470" cy="686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이라는 시대적 배경에 맞춰 컨셉을 잡음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필요한 애니메이션은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3dsMax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통해 추가 제작할 예정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 descr="유니폼, 사람, 가장, 그룹이(가) 표시된 사진&#10;&#10;자동 생성된 설명">
            <a:extLst>
              <a:ext uri="{FF2B5EF4-FFF2-40B4-BE49-F238E27FC236}">
                <a16:creationId xmlns:a16="http://schemas.microsoft.com/office/drawing/2014/main" xmlns="" id="{89A5BFF1-12E8-418A-A482-2C2C97B2AB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2560" y="1572418"/>
            <a:ext cx="7720185" cy="37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40934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8758</TotalTime>
  <Words>1780</Words>
  <Application>Microsoft Office PowerPoint</Application>
  <PresentationFormat>A4 용지(210x297mm)</PresentationFormat>
  <Paragraphs>576</Paragraphs>
  <Slides>43</Slides>
  <Notes>42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4" baseType="lpstr">
      <vt:lpstr>Office 테마</vt:lpstr>
      <vt:lpstr>슬라이드 1</vt:lpstr>
      <vt:lpstr>슬라이드 2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siuser</dc:creator>
  <cp:lastModifiedBy>duhwan park</cp:lastModifiedBy>
  <cp:revision>1673</cp:revision>
  <cp:lastPrinted>2019-12-27T07:52:57Z</cp:lastPrinted>
  <dcterms:created xsi:type="dcterms:W3CDTF">2018-09-20T04:59:45Z</dcterms:created>
  <dcterms:modified xsi:type="dcterms:W3CDTF">2020-01-06T02:52:28Z</dcterms:modified>
</cp:coreProperties>
</file>